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6"/>
  </p:notesMasterIdLst>
  <p:sldIdLst>
    <p:sldId id="330" r:id="rId2"/>
    <p:sldId id="313" r:id="rId3"/>
    <p:sldId id="286" r:id="rId4"/>
    <p:sldId id="367" r:id="rId5"/>
    <p:sldId id="312" r:id="rId6"/>
    <p:sldId id="368" r:id="rId7"/>
    <p:sldId id="335" r:id="rId8"/>
    <p:sldId id="276" r:id="rId9"/>
    <p:sldId id="314" r:id="rId10"/>
    <p:sldId id="334" r:id="rId11"/>
    <p:sldId id="302" r:id="rId12"/>
    <p:sldId id="303" r:id="rId13"/>
    <p:sldId id="304" r:id="rId14"/>
    <p:sldId id="315" r:id="rId15"/>
    <p:sldId id="306" r:id="rId16"/>
    <p:sldId id="307" r:id="rId17"/>
    <p:sldId id="308" r:id="rId18"/>
    <p:sldId id="337" r:id="rId19"/>
    <p:sldId id="309" r:id="rId20"/>
    <p:sldId id="310" r:id="rId21"/>
    <p:sldId id="311" r:id="rId22"/>
    <p:sldId id="352" r:id="rId23"/>
    <p:sldId id="351" r:id="rId24"/>
    <p:sldId id="353" r:id="rId25"/>
    <p:sldId id="339" r:id="rId26"/>
    <p:sldId id="271" r:id="rId27"/>
    <p:sldId id="273" r:id="rId28"/>
    <p:sldId id="363" r:id="rId29"/>
    <p:sldId id="317" r:id="rId30"/>
    <p:sldId id="318" r:id="rId31"/>
    <p:sldId id="319" r:id="rId32"/>
    <p:sldId id="340" r:id="rId33"/>
    <p:sldId id="341" r:id="rId34"/>
    <p:sldId id="322" r:id="rId35"/>
    <p:sldId id="364" r:id="rId36"/>
    <p:sldId id="278" r:id="rId37"/>
    <p:sldId id="343" r:id="rId38"/>
    <p:sldId id="346" r:id="rId39"/>
    <p:sldId id="344" r:id="rId40"/>
    <p:sldId id="366" r:id="rId41"/>
    <p:sldId id="365" r:id="rId42"/>
    <p:sldId id="347" r:id="rId43"/>
    <p:sldId id="349" r:id="rId44"/>
    <p:sldId id="369"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DBEB663-2F84-41A4-B6F7-8E5FB997115F}">
          <p14:sldIdLst>
            <p14:sldId id="330"/>
            <p14:sldId id="313"/>
            <p14:sldId id="286"/>
            <p14:sldId id="367"/>
            <p14:sldId id="312"/>
            <p14:sldId id="368"/>
            <p14:sldId id="335"/>
            <p14:sldId id="276"/>
            <p14:sldId id="314"/>
            <p14:sldId id="334"/>
            <p14:sldId id="302"/>
            <p14:sldId id="303"/>
            <p14:sldId id="304"/>
            <p14:sldId id="315"/>
            <p14:sldId id="306"/>
            <p14:sldId id="307"/>
            <p14:sldId id="308"/>
            <p14:sldId id="337"/>
            <p14:sldId id="309"/>
            <p14:sldId id="310"/>
            <p14:sldId id="311"/>
            <p14:sldId id="352"/>
            <p14:sldId id="351"/>
            <p14:sldId id="353"/>
            <p14:sldId id="339"/>
            <p14:sldId id="271"/>
            <p14:sldId id="273"/>
            <p14:sldId id="363"/>
            <p14:sldId id="317"/>
            <p14:sldId id="318"/>
            <p14:sldId id="319"/>
            <p14:sldId id="340"/>
            <p14:sldId id="341"/>
            <p14:sldId id="322"/>
            <p14:sldId id="364"/>
            <p14:sldId id="278"/>
            <p14:sldId id="343"/>
            <p14:sldId id="346"/>
            <p14:sldId id="344"/>
            <p14:sldId id="366"/>
            <p14:sldId id="365"/>
            <p14:sldId id="347"/>
            <p14:sldId id="349"/>
            <p14:sldId id="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E8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78" autoAdjust="0"/>
    <p:restoredTop sz="95652" autoAdjust="0"/>
  </p:normalViewPr>
  <p:slideViewPr>
    <p:cSldViewPr snapToGrid="0" showGuides="1">
      <p:cViewPr varScale="1">
        <p:scale>
          <a:sx n="69" d="100"/>
          <a:sy n="69" d="100"/>
        </p:scale>
        <p:origin x="162" y="60"/>
      </p:cViewPr>
      <p:guideLst/>
    </p:cSldViewPr>
  </p:slideViewPr>
  <p:outlineViewPr>
    <p:cViewPr>
      <p:scale>
        <a:sx n="33" d="100"/>
        <a:sy n="33" d="100"/>
      </p:scale>
      <p:origin x="0" y="-171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11950-5E16-43A3-8646-B07D1DBC0EC0}" type="datetimeFigureOut">
              <a:rPr lang="en-CA" smtClean="0"/>
              <a:t>2016-11-04</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332DAE-35AA-401D-82DD-213C58985947}" type="slidenum">
              <a:rPr lang="en-CA" smtClean="0"/>
              <a:t>‹N°›</a:t>
            </a:fld>
            <a:endParaRPr lang="en-CA"/>
          </a:p>
        </p:txBody>
      </p:sp>
    </p:spTree>
    <p:extLst>
      <p:ext uri="{BB962C8B-B14F-4D97-AF65-F5344CB8AC3E}">
        <p14:creationId xmlns:p14="http://schemas.microsoft.com/office/powerpoint/2010/main" val="5015417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6146"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cs typeface="msgothic" charset="0"/>
              </a:rPr>
              <a:t>Peer review and preprints. Preprints accelerate dissemination, whereas manuscripts are being improved through peer review.</a:t>
            </a:r>
          </a:p>
        </p:txBody>
      </p:sp>
    </p:spTree>
    <p:extLst>
      <p:ext uri="{BB962C8B-B14F-4D97-AF65-F5344CB8AC3E}">
        <p14:creationId xmlns:p14="http://schemas.microsoft.com/office/powerpoint/2010/main" val="401120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6146"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cs typeface="msgothic" charset="0"/>
              </a:rPr>
              <a:t>Peer review and preprints. Preprints accelerate dissemination, whereas manuscripts are being improved through peer review.</a:t>
            </a:r>
          </a:p>
        </p:txBody>
      </p:sp>
    </p:spTree>
    <p:extLst>
      <p:ext uri="{BB962C8B-B14F-4D97-AF65-F5344CB8AC3E}">
        <p14:creationId xmlns:p14="http://schemas.microsoft.com/office/powerpoint/2010/main" val="2888212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CA"/>
          </a:p>
        </p:txBody>
      </p:sp>
      <p:sp>
        <p:nvSpPr>
          <p:cNvPr id="6146"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cs typeface="msgothic" charset="0"/>
              </a:rPr>
              <a:t>Peer review and preprints. Preprints accelerate dissemination, whereas manuscripts are being improved through peer review.</a:t>
            </a:r>
          </a:p>
        </p:txBody>
      </p:sp>
    </p:spTree>
    <p:extLst>
      <p:ext uri="{BB962C8B-B14F-4D97-AF65-F5344CB8AC3E}">
        <p14:creationId xmlns:p14="http://schemas.microsoft.com/office/powerpoint/2010/main" val="167786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err="1"/>
              <a:t>Boring</a:t>
            </a:r>
            <a:r>
              <a:rPr lang="fr-CA" dirty="0"/>
              <a:t> </a:t>
            </a:r>
            <a:r>
              <a:rPr lang="fr-CA" dirty="0" err="1"/>
              <a:t>reasons</a:t>
            </a:r>
            <a:endParaRPr lang="fr-CA" dirty="0"/>
          </a:p>
          <a:p>
            <a:r>
              <a:rPr lang="fr-CA" dirty="0"/>
              <a:t>But </a:t>
            </a:r>
            <a:r>
              <a:rPr lang="fr-CA" dirty="0" err="1"/>
              <a:t>what</a:t>
            </a:r>
            <a:r>
              <a:rPr lang="fr-CA" dirty="0"/>
              <a:t> </a:t>
            </a:r>
            <a:r>
              <a:rPr lang="fr-CA" dirty="0" err="1"/>
              <a:t>opening</a:t>
            </a:r>
            <a:r>
              <a:rPr lang="fr-CA" dirty="0"/>
              <a:t> </a:t>
            </a:r>
            <a:r>
              <a:rPr lang="fr-CA" dirty="0" err="1"/>
              <a:t>my</a:t>
            </a:r>
            <a:r>
              <a:rPr lang="fr-CA" dirty="0"/>
              <a:t> data </a:t>
            </a:r>
            <a:r>
              <a:rPr lang="fr-CA" dirty="0" err="1"/>
              <a:t>can</a:t>
            </a:r>
            <a:r>
              <a:rPr lang="fr-CA" dirty="0"/>
              <a:t> do for me…. </a:t>
            </a:r>
            <a:endParaRPr lang="en-CA" dirty="0"/>
          </a:p>
        </p:txBody>
      </p:sp>
      <p:sp>
        <p:nvSpPr>
          <p:cNvPr id="4" name="Espace réservé du numéro de diapositive 3"/>
          <p:cNvSpPr>
            <a:spLocks noGrp="1"/>
          </p:cNvSpPr>
          <p:nvPr>
            <p:ph type="sldNum" sz="quarter" idx="10"/>
          </p:nvPr>
        </p:nvSpPr>
        <p:spPr/>
        <p:txBody>
          <a:bodyPr/>
          <a:lstStyle/>
          <a:p>
            <a:fld id="{9D332DAE-35AA-401D-82DD-213C58985947}" type="slidenum">
              <a:rPr lang="en-CA" smtClean="0"/>
              <a:t>26</a:t>
            </a:fld>
            <a:endParaRPr lang="en-CA"/>
          </a:p>
        </p:txBody>
      </p:sp>
    </p:spTree>
    <p:extLst>
      <p:ext uri="{BB962C8B-B14F-4D97-AF65-F5344CB8AC3E}">
        <p14:creationId xmlns:p14="http://schemas.microsoft.com/office/powerpoint/2010/main" val="2256528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Want to know what everyone’s been doing? A Version Control System keeps track of every time you update the project. Not only can you see what everyone’s been up to, but it also gives you a way to keep track of the evolution of the project.</a:t>
            </a:r>
          </a:p>
          <a:p>
            <a:pPr rtl="0">
              <a:spcBef>
                <a:spcPts val="0"/>
              </a:spcBef>
              <a:buNone/>
            </a:pPr>
            <a:endParaRPr/>
          </a:p>
          <a:p>
            <a:pPr rtl="0">
              <a:spcBef>
                <a:spcPts val="0"/>
              </a:spcBef>
              <a:buNone/>
            </a:pPr>
            <a:r>
              <a:rPr lang="en"/>
              <a:t>/** OUTDATED **/</a:t>
            </a:r>
          </a:p>
          <a:p>
            <a:pPr>
              <a:spcBef>
                <a:spcPts val="0"/>
              </a:spcBef>
              <a:buNone/>
            </a:pPr>
            <a:r>
              <a:rPr lang="en"/>
              <a:t>When you commit changes to a repository, you are asked to make a commit message describing what changes you made. This is then stored in a log file, which also makes note of when the change occurred, who made the changes, what files were changed, and even what those changes were (down to individual lines of code). Through this you can keep a detailed record of the history of the project and evolution of the project.</a:t>
            </a:r>
          </a:p>
        </p:txBody>
      </p:sp>
    </p:spTree>
    <p:extLst>
      <p:ext uri="{BB962C8B-B14F-4D97-AF65-F5344CB8AC3E}">
        <p14:creationId xmlns:p14="http://schemas.microsoft.com/office/powerpoint/2010/main" val="1375124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Want to know what everyone’s been doing? A Version Control System keeps track of every time you update the project. Not only can you see what everyone’s been up to, but it also gives you a way to keep track of the evolution of the project.</a:t>
            </a:r>
          </a:p>
          <a:p>
            <a:pPr rtl="0">
              <a:spcBef>
                <a:spcPts val="0"/>
              </a:spcBef>
              <a:buNone/>
            </a:pPr>
            <a:endParaRPr/>
          </a:p>
          <a:p>
            <a:pPr rtl="0">
              <a:spcBef>
                <a:spcPts val="0"/>
              </a:spcBef>
              <a:buNone/>
            </a:pPr>
            <a:r>
              <a:rPr lang="en"/>
              <a:t>/** OUTDATED **/</a:t>
            </a:r>
          </a:p>
          <a:p>
            <a:pPr>
              <a:spcBef>
                <a:spcPts val="0"/>
              </a:spcBef>
              <a:buNone/>
            </a:pPr>
            <a:r>
              <a:rPr lang="en"/>
              <a:t>When you commit changes to a repository, you are asked to make a commit message describing what changes you made. This is then stored in a log file, which also makes note of when the change occurred, who made the changes, what files were changed, and even what those changes were (down to individual lines of code). Through this you can keep a detailed record of the history of the project and evolution of the project.</a:t>
            </a:r>
          </a:p>
        </p:txBody>
      </p:sp>
    </p:spTree>
    <p:extLst>
      <p:ext uri="{BB962C8B-B14F-4D97-AF65-F5344CB8AC3E}">
        <p14:creationId xmlns:p14="http://schemas.microsoft.com/office/powerpoint/2010/main" val="1512970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That’s great and all, but if you do change something, how do you make sure everyone gets it?</a:t>
            </a:r>
          </a:p>
          <a:p>
            <a:pPr rtl="0">
              <a:spcBef>
                <a:spcPts val="0"/>
              </a:spcBef>
              <a:buNone/>
            </a:pPr>
            <a:endParaRPr/>
          </a:p>
          <a:p>
            <a:pPr rtl="0">
              <a:spcBef>
                <a:spcPts val="0"/>
              </a:spcBef>
              <a:buNone/>
            </a:pPr>
            <a:r>
              <a:rPr lang="en"/>
              <a:t>With Version Control, you can create a shared repository on a server. If you change a file, you can upload it to the server through a commit. The rest of the group can then pull that change and have an up-to-date version of the project. Some IDEs like Visual Studio can do this automatically.</a:t>
            </a:r>
          </a:p>
          <a:p>
            <a:pPr rtl="0">
              <a:spcBef>
                <a:spcPts val="0"/>
              </a:spcBef>
              <a:buNone/>
            </a:pPr>
            <a:endParaRPr/>
          </a:p>
          <a:p>
            <a:pPr rtl="0">
              <a:spcBef>
                <a:spcPts val="0"/>
              </a:spcBef>
              <a:buNone/>
            </a:pPr>
            <a:r>
              <a:rPr lang="en"/>
              <a:t>/** OUTDATED **/</a:t>
            </a:r>
          </a:p>
          <a:p>
            <a:pPr>
              <a:spcBef>
                <a:spcPts val="0"/>
              </a:spcBef>
              <a:buNone/>
            </a:pPr>
            <a:r>
              <a:rPr lang="en"/>
              <a:t>Version control helps with collaboration. Users can create a repository where they can commit any changes. Once on there, other users can pull the files from that repository. This works both ways. These users can then make their own changes and commit their changes to the repository as well</a:t>
            </a:r>
          </a:p>
        </p:txBody>
      </p:sp>
    </p:spTree>
    <p:extLst>
      <p:ext uri="{BB962C8B-B14F-4D97-AF65-F5344CB8AC3E}">
        <p14:creationId xmlns:p14="http://schemas.microsoft.com/office/powerpoint/2010/main" val="3915949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7" name="Shape 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That’s great and all, but if you do change something, how do you make sure everyone gets it?</a:t>
            </a:r>
          </a:p>
          <a:p>
            <a:pPr rtl="0">
              <a:spcBef>
                <a:spcPts val="0"/>
              </a:spcBef>
              <a:buNone/>
            </a:pPr>
            <a:endParaRPr/>
          </a:p>
          <a:p>
            <a:pPr rtl="0">
              <a:spcBef>
                <a:spcPts val="0"/>
              </a:spcBef>
              <a:buNone/>
            </a:pPr>
            <a:r>
              <a:rPr lang="en"/>
              <a:t>With Version Control, you can create a shared repository on a server. If you change a file, you can upload it to the server through a commit. The rest of the group can then pull that change and have an up-to-date version of the project. Some IDEs like Visual Studio can do this automatically.</a:t>
            </a:r>
          </a:p>
          <a:p>
            <a:pPr rtl="0">
              <a:spcBef>
                <a:spcPts val="0"/>
              </a:spcBef>
              <a:buNone/>
            </a:pPr>
            <a:endParaRPr/>
          </a:p>
          <a:p>
            <a:pPr rtl="0">
              <a:spcBef>
                <a:spcPts val="0"/>
              </a:spcBef>
              <a:buNone/>
            </a:pPr>
            <a:r>
              <a:rPr lang="en"/>
              <a:t>/** OUTDATED **/</a:t>
            </a:r>
          </a:p>
          <a:p>
            <a:pPr>
              <a:spcBef>
                <a:spcPts val="0"/>
              </a:spcBef>
              <a:buNone/>
            </a:pPr>
            <a:r>
              <a:rPr lang="en"/>
              <a:t>Version control helps with collaboration. Users can create a repository where they can commit any changes. Once on there, other users can pull the files from that repository. This works both ways. These users can then make their own changes and commit their changes to the repository as well</a:t>
            </a:r>
          </a:p>
        </p:txBody>
      </p:sp>
    </p:spTree>
    <p:extLst>
      <p:ext uri="{BB962C8B-B14F-4D97-AF65-F5344CB8AC3E}">
        <p14:creationId xmlns:p14="http://schemas.microsoft.com/office/powerpoint/2010/main" val="1693359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F03BDE9E-0E3E-4980-832D-E139BE54DE97}" type="datetimeFigureOut">
              <a:rPr lang="en-CA" smtClean="0"/>
              <a:t>2016-11-04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3641238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03BDE9E-0E3E-4980-832D-E139BE54DE97}" type="datetimeFigureOut">
              <a:rPr lang="en-CA" smtClean="0"/>
              <a:t>2016-11-04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208993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03BDE9E-0E3E-4980-832D-E139BE54DE97}" type="datetimeFigureOut">
              <a:rPr lang="en-CA" smtClean="0"/>
              <a:t>2016-11-04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108076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‹N°›</a:t>
            </a:fld>
            <a:endParaRPr lang="en"/>
          </a:p>
        </p:txBody>
      </p:sp>
    </p:spTree>
    <p:extLst>
      <p:ext uri="{BB962C8B-B14F-4D97-AF65-F5344CB8AC3E}">
        <p14:creationId xmlns:p14="http://schemas.microsoft.com/office/powerpoint/2010/main" val="2474841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03BDE9E-0E3E-4980-832D-E139BE54DE97}" type="datetimeFigureOut">
              <a:rPr lang="en-CA" smtClean="0"/>
              <a:t>2016-11-04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3184413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03BDE9E-0E3E-4980-832D-E139BE54DE97}" type="datetimeFigureOut">
              <a:rPr lang="en-CA" smtClean="0"/>
              <a:t>2016-11-04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391074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03BDE9E-0E3E-4980-832D-E139BE54DE97}" type="datetimeFigureOut">
              <a:rPr lang="en-CA" smtClean="0"/>
              <a:t>2016-11-04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9740219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fr-FR"/>
              <a:t>Modifiez le style du titre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03BDE9E-0E3E-4980-832D-E139BE54DE97}" type="datetimeFigureOut">
              <a:rPr lang="en-CA" smtClean="0"/>
              <a:t>2016-11-04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21015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03BDE9E-0E3E-4980-832D-E139BE54DE97}" type="datetimeFigureOut">
              <a:rPr lang="en-CA" smtClean="0"/>
              <a:t>2016-11-04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2651672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3BDE9E-0E3E-4980-832D-E139BE54DE97}" type="datetimeFigureOut">
              <a:rPr lang="en-CA" smtClean="0"/>
              <a:t>2016-11-04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819011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03BDE9E-0E3E-4980-832D-E139BE54DE97}" type="datetimeFigureOut">
              <a:rPr lang="en-CA" smtClean="0"/>
              <a:t>2016-11-04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2537548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03BDE9E-0E3E-4980-832D-E139BE54DE97}" type="datetimeFigureOut">
              <a:rPr lang="en-CA" smtClean="0"/>
              <a:t>2016-11-04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EE21316-A056-4BCF-96EE-B792F1299D93}" type="slidenum">
              <a:rPr lang="en-CA" smtClean="0"/>
              <a:t>‹N°›</a:t>
            </a:fld>
            <a:endParaRPr lang="en-CA"/>
          </a:p>
        </p:txBody>
      </p:sp>
    </p:spTree>
    <p:extLst>
      <p:ext uri="{BB962C8B-B14F-4D97-AF65-F5344CB8AC3E}">
        <p14:creationId xmlns:p14="http://schemas.microsoft.com/office/powerpoint/2010/main" val="1767037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3BDE9E-0E3E-4980-832D-E139BE54DE97}" type="datetimeFigureOut">
              <a:rPr lang="en-CA" smtClean="0"/>
              <a:t>2016-11-04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E21316-A056-4BCF-96EE-B792F1299D93}" type="slidenum">
              <a:rPr lang="en-CA" smtClean="0"/>
              <a:t>‹N°›</a:t>
            </a:fld>
            <a:endParaRPr lang="en-CA"/>
          </a:p>
        </p:txBody>
      </p:sp>
    </p:spTree>
    <p:extLst>
      <p:ext uri="{BB962C8B-B14F-4D97-AF65-F5344CB8AC3E}">
        <p14:creationId xmlns:p14="http://schemas.microsoft.com/office/powerpoint/2010/main" val="16317134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7.xml"/><Relationship Id="rId1" Type="http://schemas.openxmlformats.org/officeDocument/2006/relationships/video" Target="https://www.youtube.com/embed/SfQezwSCklc"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medium.com/@tpoi/stop-submitting-papers-32db87b3f975#.d9b0w28ko"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www.sherpa.ac.uk/"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ww.sherpa.ac.uk/"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5.jpeg"/><Relationship Id="rId5" Type="http://schemas.openxmlformats.org/officeDocument/2006/relationships/image" Target="../media/image9.png"/><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7.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6.png"/><Relationship Id="rId7" Type="http://schemas.openxmlformats.org/officeDocument/2006/relationships/image" Target="../media/image38.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7.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2" Type="http://schemas.openxmlformats.org/officeDocument/2006/relationships/hyperlink" Target="https://ropensci.org/" TargetMode="Externa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video" Target="https://www.youtube.com/embed/s3JldKoA0zw" TargetMode="External"/></Relationships>
</file>

<file path=ppt/slides/_rels/slide37.xml.rels><?xml version="1.0" encoding="UTF-8" standalone="yes"?>
<Relationships xmlns="http://schemas.openxmlformats.org/package/2006/relationships"><Relationship Id="rId2" Type="http://schemas.openxmlformats.org/officeDocument/2006/relationships/hyperlink" Target="https://ropensci.org/"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poisotlab.io/summerschool/" TargetMode="Externa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43.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www.flaticon.com/authors/pixel-buddha" TargetMode="External"/><Relationship Id="rId2" Type="http://schemas.openxmlformats.org/officeDocument/2006/relationships/hyperlink" Target="http://www.flaticon.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6943"/>
            <a:ext cx="12192000" cy="9144000"/>
          </a:xfrm>
          <a:prstGeom prst="rect">
            <a:avLst/>
          </a:prstGeom>
        </p:spPr>
      </p:pic>
    </p:spTree>
    <p:extLst>
      <p:ext uri="{BB962C8B-B14F-4D97-AF65-F5344CB8AC3E}">
        <p14:creationId xmlns:p14="http://schemas.microsoft.com/office/powerpoint/2010/main" val="546191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95" y="1475352"/>
            <a:ext cx="1649053" cy="1649053"/>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782" y="2055689"/>
            <a:ext cx="1357367" cy="1357367"/>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18" y="5227467"/>
            <a:ext cx="1205431" cy="1205431"/>
          </a:xfrm>
          <a:prstGeom prst="rect">
            <a:avLst/>
          </a:prstGeom>
        </p:spPr>
      </p:pic>
      <p:sp>
        <p:nvSpPr>
          <p:cNvPr id="8" name="Flèche : bas 11"/>
          <p:cNvSpPr/>
          <p:nvPr/>
        </p:nvSpPr>
        <p:spPr>
          <a:xfrm rot="4186797">
            <a:off x="7940346" y="2422091"/>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èche : bas 11"/>
          <p:cNvSpPr/>
          <p:nvPr/>
        </p:nvSpPr>
        <p:spPr>
          <a:xfrm rot="17128177">
            <a:off x="2471555" y="1947960"/>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lèche : bas 11"/>
          <p:cNvSpPr/>
          <p:nvPr/>
        </p:nvSpPr>
        <p:spPr>
          <a:xfrm rot="7395854">
            <a:off x="8024150" y="4510978"/>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279" y="954952"/>
            <a:ext cx="4590544" cy="4590544"/>
          </a:xfrm>
          <a:prstGeom prst="rect">
            <a:avLst/>
          </a:prstGeom>
        </p:spPr>
      </p:pic>
      <p:sp>
        <p:nvSpPr>
          <p:cNvPr id="21" name="ZoneTexte 20"/>
          <p:cNvSpPr txBox="1"/>
          <p:nvPr/>
        </p:nvSpPr>
        <p:spPr>
          <a:xfrm>
            <a:off x="105443" y="6228166"/>
            <a:ext cx="7438255" cy="553998"/>
          </a:xfrm>
          <a:prstGeom prst="rect">
            <a:avLst/>
          </a:prstGeom>
          <a:noFill/>
        </p:spPr>
        <p:txBody>
          <a:bodyPr wrap="none" rtlCol="0">
            <a:spAutoFit/>
          </a:bodyPr>
          <a:lstStyle/>
          <a:p>
            <a:r>
              <a:rPr lang="fr-CA" sz="3000" dirty="0">
                <a:solidFill>
                  <a:schemeClr val="bg1"/>
                </a:solidFill>
                <a:latin typeface="Raleway" panose="020B0503030101060003" pitchFamily="34" charset="0"/>
              </a:rPr>
              <a:t>Problèmes émergents à grande échelle…</a:t>
            </a:r>
            <a:endParaRPr lang="en-CA" sz="3000" dirty="0">
              <a:solidFill>
                <a:schemeClr val="bg1"/>
              </a:solidFill>
              <a:latin typeface="Raleway" panose="020B0503030101060003" pitchFamily="34" charset="0"/>
            </a:endParaRPr>
          </a:p>
        </p:txBody>
      </p:sp>
      <p:pic>
        <p:nvPicPr>
          <p:cNvPr id="2050" name="Picture 2" descr="Image result for dropbox"/>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1633" y="2572101"/>
            <a:ext cx="1172569" cy="10958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google dr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4570" y="3097771"/>
            <a:ext cx="1346092" cy="1346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3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t="20597"/>
          <a:stretch/>
        </p:blipFill>
        <p:spPr>
          <a:xfrm>
            <a:off x="0" y="0"/>
            <a:ext cx="12192000" cy="6858000"/>
          </a:xfrm>
          <a:prstGeom prst="rect">
            <a:avLst/>
          </a:prstGeom>
        </p:spPr>
      </p:pic>
      <p:pic>
        <p:nvPicPr>
          <p:cNvPr id="4" name="Image 3"/>
          <p:cNvPicPr>
            <a:picLocks noChangeAspect="1"/>
          </p:cNvPicPr>
          <p:nvPr/>
        </p:nvPicPr>
        <p:blipFill rotWithShape="1">
          <a:blip r:embed="rId3"/>
          <a:srcRect l="-462" t="16895" r="462"/>
          <a:stretch/>
        </p:blipFill>
        <p:spPr>
          <a:xfrm>
            <a:off x="203489" y="161059"/>
            <a:ext cx="3000375" cy="1405581"/>
          </a:xfrm>
          <a:prstGeom prst="rect">
            <a:avLst/>
          </a:prstGeom>
        </p:spPr>
      </p:pic>
    </p:spTree>
    <p:extLst>
      <p:ext uri="{BB962C8B-B14F-4D97-AF65-F5344CB8AC3E}">
        <p14:creationId xmlns:p14="http://schemas.microsoft.com/office/powerpoint/2010/main" val="115859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srcRect b="20414"/>
          <a:stretch/>
        </p:blipFill>
        <p:spPr>
          <a:xfrm>
            <a:off x="0" y="-1"/>
            <a:ext cx="12192000" cy="6858001"/>
          </a:xfrm>
          <a:prstGeom prst="rect">
            <a:avLst/>
          </a:prstGeom>
        </p:spPr>
      </p:pic>
    </p:spTree>
    <p:extLst>
      <p:ext uri="{BB962C8B-B14F-4D97-AF65-F5344CB8AC3E}">
        <p14:creationId xmlns:p14="http://schemas.microsoft.com/office/powerpoint/2010/main" val="1668218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AutoShape 2" descr="Image result for latex logo"/>
          <p:cNvSpPr>
            <a:spLocks noChangeAspect="1" noChangeArrowheads="1"/>
          </p:cNvSpPr>
          <p:nvPr/>
        </p:nvSpPr>
        <p:spPr bwMode="auto">
          <a:xfrm>
            <a:off x="8288192" y="1227137"/>
            <a:ext cx="1216025" cy="12160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sp>
        <p:nvSpPr>
          <p:cNvPr id="2" name="Rectangle 1"/>
          <p:cNvSpPr/>
          <p:nvPr/>
        </p:nvSpPr>
        <p:spPr>
          <a:xfrm>
            <a:off x="2698739" y="5086989"/>
            <a:ext cx="184731" cy="369332"/>
          </a:xfrm>
          <a:prstGeom prst="rect">
            <a:avLst/>
          </a:prstGeom>
        </p:spPr>
        <p:txBody>
          <a:bodyPr wrap="none">
            <a:spAutoFit/>
          </a:bodyPr>
          <a:lstStyle/>
          <a:p>
            <a:endParaRPr lang="en-CA" dirty="0">
              <a:solidFill>
                <a:schemeClr val="bg1"/>
              </a:solidFill>
            </a:endParaRPr>
          </a:p>
        </p:txBody>
      </p:sp>
      <p:sp>
        <p:nvSpPr>
          <p:cNvPr id="7" name="ZoneTexte 6"/>
          <p:cNvSpPr txBox="1"/>
          <p:nvPr/>
        </p:nvSpPr>
        <p:spPr>
          <a:xfrm>
            <a:off x="3059485" y="1855335"/>
            <a:ext cx="6732933" cy="3600986"/>
          </a:xfrm>
          <a:prstGeom prst="rect">
            <a:avLst/>
          </a:prstGeom>
          <a:noFill/>
        </p:spPr>
        <p:txBody>
          <a:bodyPr wrap="none" rtlCol="0">
            <a:spAutoFit/>
          </a:bodyPr>
          <a:lstStyle/>
          <a:p>
            <a:pPr marL="514350" indent="-514350">
              <a:lnSpc>
                <a:spcPct val="150000"/>
              </a:lnSpc>
              <a:buAutoNum type="arabicParenR"/>
            </a:pPr>
            <a:r>
              <a:rPr lang="en-CA" sz="3000" dirty="0" err="1">
                <a:solidFill>
                  <a:schemeClr val="bg1"/>
                </a:solidFill>
                <a:latin typeface="Raleway" panose="020B0503030101060003" pitchFamily="34" charset="0"/>
              </a:rPr>
              <a:t>Agnostique</a:t>
            </a:r>
            <a:r>
              <a:rPr lang="en-CA" sz="3000" dirty="0">
                <a:solidFill>
                  <a:schemeClr val="bg1"/>
                </a:solidFill>
                <a:latin typeface="Raleway" panose="020B0503030101060003" pitchFamily="34" charset="0"/>
              </a:rPr>
              <a:t> </a:t>
            </a:r>
            <a:r>
              <a:rPr lang="en-CA" sz="3200" i="1" dirty="0">
                <a:solidFill>
                  <a:schemeClr val="bg1"/>
                </a:solidFill>
                <a:latin typeface="Calibri" panose="020F0502020204030204" pitchFamily="34" charset="0"/>
                <a:cs typeface="Calibri" panose="020F0502020204030204" pitchFamily="34" charset="0"/>
              </a:rPr>
              <a:t>→ </a:t>
            </a:r>
            <a:r>
              <a:rPr lang="en-CA" sz="3000" dirty="0">
                <a:solidFill>
                  <a:schemeClr val="bg1"/>
                </a:solidFill>
                <a:latin typeface="Raleway" panose="020B0503030101060003" pitchFamily="34" charset="0"/>
              </a:rPr>
              <a:t>Latex, HTML, word</a:t>
            </a:r>
          </a:p>
          <a:p>
            <a:pPr marL="514350" indent="-514350">
              <a:lnSpc>
                <a:spcPct val="150000"/>
              </a:lnSpc>
              <a:buAutoNum type="arabicParenR"/>
            </a:pPr>
            <a:r>
              <a:rPr lang="en-CA" sz="3000" dirty="0" err="1">
                <a:solidFill>
                  <a:schemeClr val="bg1"/>
                </a:solidFill>
                <a:latin typeface="Raleway" panose="020B0503030101060003" pitchFamily="34" charset="0"/>
              </a:rPr>
              <a:t>Formate</a:t>
            </a:r>
            <a:r>
              <a:rPr lang="en-CA" sz="3000" dirty="0">
                <a:solidFill>
                  <a:schemeClr val="bg1"/>
                </a:solidFill>
                <a:latin typeface="Raleway" panose="020B0503030101060003" pitchFamily="34" charset="0"/>
              </a:rPr>
              <a:t> à </a:t>
            </a:r>
            <a:r>
              <a:rPr lang="en-CA" sz="3000" dirty="0" err="1">
                <a:solidFill>
                  <a:schemeClr val="bg1"/>
                </a:solidFill>
                <a:latin typeface="Raleway" panose="020B0503030101060003" pitchFamily="34" charset="0"/>
              </a:rPr>
              <a:t>votre</a:t>
            </a:r>
            <a:r>
              <a:rPr lang="en-CA" sz="3000" dirty="0">
                <a:solidFill>
                  <a:schemeClr val="bg1"/>
                </a:solidFill>
                <a:latin typeface="Raleway" panose="020B0503030101060003" pitchFamily="34" charset="0"/>
              </a:rPr>
              <a:t> place </a:t>
            </a:r>
          </a:p>
          <a:p>
            <a:pPr>
              <a:lnSpc>
                <a:spcPct val="150000"/>
              </a:lnSpc>
            </a:pPr>
            <a:r>
              <a:rPr lang="fr-CA" sz="3000" dirty="0">
                <a:solidFill>
                  <a:schemeClr val="bg1"/>
                </a:solidFill>
                <a:latin typeface="Raleway" panose="020B0503030101060003" pitchFamily="34" charset="0"/>
              </a:rPr>
              <a:t>3) Inclus: Manuscrit + données + code</a:t>
            </a:r>
          </a:p>
          <a:p>
            <a:pPr>
              <a:lnSpc>
                <a:spcPct val="150000"/>
              </a:lnSpc>
            </a:pPr>
            <a:r>
              <a:rPr lang="en-CA" sz="3000" dirty="0">
                <a:solidFill>
                  <a:schemeClr val="bg1"/>
                </a:solidFill>
                <a:latin typeface="Raleway" panose="020B0503030101060003" pitchFamily="34" charset="0"/>
              </a:rPr>
              <a:t>4) GIT</a:t>
            </a:r>
          </a:p>
          <a:p>
            <a:pPr>
              <a:lnSpc>
                <a:spcPct val="150000"/>
              </a:lnSpc>
            </a:pPr>
            <a:r>
              <a:rPr lang="fr-CA" sz="3000" dirty="0">
                <a:solidFill>
                  <a:schemeClr val="bg1"/>
                </a:solidFill>
                <a:latin typeface="Raleway" panose="020B0503030101060003" pitchFamily="34" charset="0"/>
              </a:rPr>
              <a:t>5)…</a:t>
            </a:r>
            <a:endParaRPr lang="en-CA" sz="3000" dirty="0">
              <a:solidFill>
                <a:schemeClr val="bg1"/>
              </a:solidFill>
              <a:latin typeface="Raleway" panose="020B0503030101060003" pitchFamily="34" charset="0"/>
            </a:endParaRPr>
          </a:p>
        </p:txBody>
      </p:sp>
      <p:pic>
        <p:nvPicPr>
          <p:cNvPr id="8" name="Image 7"/>
          <p:cNvPicPr>
            <a:picLocks noChangeAspect="1"/>
          </p:cNvPicPr>
          <p:nvPr/>
        </p:nvPicPr>
        <p:blipFill rotWithShape="1">
          <a:blip r:embed="rId2"/>
          <a:srcRect l="-462" t="16895" r="462"/>
          <a:stretch/>
        </p:blipFill>
        <p:spPr>
          <a:xfrm>
            <a:off x="203489" y="161059"/>
            <a:ext cx="3000375" cy="1405581"/>
          </a:xfrm>
          <a:prstGeom prst="rect">
            <a:avLst/>
          </a:prstGeom>
        </p:spPr>
      </p:pic>
    </p:spTree>
    <p:extLst>
      <p:ext uri="{BB962C8B-B14F-4D97-AF65-F5344CB8AC3E}">
        <p14:creationId xmlns:p14="http://schemas.microsoft.com/office/powerpoint/2010/main" val="1873090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SfQezwSCklc"/>
          <p:cNvPicPr>
            <a:picLocks noRot="1" noChangeAspect="1"/>
          </p:cNvPicPr>
          <p:nvPr>
            <a:videoFile r:link="rId1"/>
          </p:nvPr>
        </p:nvPicPr>
        <p:blipFill>
          <a:blip r:embed="rId3"/>
          <a:stretch>
            <a:fillRect/>
          </a:stretch>
        </p:blipFill>
        <p:spPr>
          <a:xfrm>
            <a:off x="257278" y="250723"/>
            <a:ext cx="11379199" cy="6400800"/>
          </a:xfrm>
          <a:prstGeom prst="rect">
            <a:avLst/>
          </a:prstGeom>
        </p:spPr>
      </p:pic>
    </p:spTree>
    <p:extLst>
      <p:ext uri="{BB962C8B-B14F-4D97-AF65-F5344CB8AC3E}">
        <p14:creationId xmlns:p14="http://schemas.microsoft.com/office/powerpoint/2010/main" val="721455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2.bp.blogspot.com/-Qgo4SnFkhr0/Ui7J8oeNPzI/AAAAAAAAAOo/ndjXkNLwevk/s1600/nature_magazine_cov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3058"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70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Image 2"/>
          <p:cNvPicPr>
            <a:picLocks noChangeAspect="1"/>
          </p:cNvPicPr>
          <p:nvPr/>
        </p:nvPicPr>
        <p:blipFill rotWithShape="1">
          <a:blip r:embed="rId2">
            <a:extLst>
              <a:ext uri="{28A0092B-C50C-407E-A947-70E740481C1C}">
                <a14:useLocalDpi xmlns:a14="http://schemas.microsoft.com/office/drawing/2010/main" val="0"/>
              </a:ext>
            </a:extLst>
          </a:blip>
          <a:srcRect l="36290" r="30564"/>
          <a:stretch/>
        </p:blipFill>
        <p:spPr>
          <a:xfrm>
            <a:off x="1779555" y="0"/>
            <a:ext cx="8245807" cy="6858000"/>
          </a:xfrm>
          <a:prstGeom prst="rect">
            <a:avLst/>
          </a:prstGeom>
        </p:spPr>
      </p:pic>
      <p:sp>
        <p:nvSpPr>
          <p:cNvPr id="4" name="Rectangle 3"/>
          <p:cNvSpPr/>
          <p:nvPr/>
        </p:nvSpPr>
        <p:spPr>
          <a:xfrm>
            <a:off x="1779555" y="6423998"/>
            <a:ext cx="6096000" cy="646331"/>
          </a:xfrm>
          <a:prstGeom prst="rect">
            <a:avLst/>
          </a:prstGeom>
        </p:spPr>
        <p:txBody>
          <a:bodyPr>
            <a:spAutoFit/>
          </a:bodyPr>
          <a:lstStyle/>
          <a:p>
            <a:r>
              <a:rPr lang="en-CA" dirty="0">
                <a:solidFill>
                  <a:schemeClr val="bg1"/>
                </a:solidFill>
                <a:latin typeface="Proxima Nova"/>
              </a:rPr>
              <a:t>Flickr: Albert</a:t>
            </a:r>
            <a:br>
              <a:rPr lang="en-CA" dirty="0">
                <a:solidFill>
                  <a:schemeClr val="bg1"/>
                </a:solidFill>
              </a:rPr>
            </a:br>
            <a:endParaRPr lang="en-CA" dirty="0">
              <a:solidFill>
                <a:schemeClr val="bg1"/>
              </a:solidFill>
            </a:endParaRPr>
          </a:p>
        </p:txBody>
      </p:sp>
    </p:spTree>
    <p:extLst>
      <p:ext uri="{BB962C8B-B14F-4D97-AF65-F5344CB8AC3E}">
        <p14:creationId xmlns:p14="http://schemas.microsoft.com/office/powerpoint/2010/main" val="4006602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47881"/>
          <a:stretch/>
        </p:blipFill>
        <p:spPr bwMode="auto">
          <a:xfrm>
            <a:off x="193964" y="1885662"/>
            <a:ext cx="11831782" cy="29911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ZoneTexte 2"/>
          <p:cNvSpPr txBox="1"/>
          <p:nvPr/>
        </p:nvSpPr>
        <p:spPr>
          <a:xfrm>
            <a:off x="1834487" y="595745"/>
            <a:ext cx="8550739" cy="861774"/>
          </a:xfrm>
          <a:prstGeom prst="rect">
            <a:avLst/>
          </a:prstGeom>
          <a:noFill/>
        </p:spPr>
        <p:txBody>
          <a:bodyPr wrap="none" rtlCol="0">
            <a:spAutoFit/>
          </a:bodyPr>
          <a:lstStyle/>
          <a:p>
            <a:pPr algn="ctr"/>
            <a:r>
              <a:rPr lang="fr-CA" sz="5000" dirty="0">
                <a:solidFill>
                  <a:schemeClr val="bg1"/>
                </a:solidFill>
                <a:latin typeface="Raleway" panose="020B0503030101060003" pitchFamily="34" charset="0"/>
              </a:rPr>
              <a:t>Le processus de publication</a:t>
            </a:r>
          </a:p>
        </p:txBody>
      </p:sp>
      <p:sp>
        <p:nvSpPr>
          <p:cNvPr id="6" name="ZoneTexte 5"/>
          <p:cNvSpPr txBox="1"/>
          <p:nvPr/>
        </p:nvSpPr>
        <p:spPr>
          <a:xfrm>
            <a:off x="4672601" y="5304942"/>
            <a:ext cx="2874506" cy="861774"/>
          </a:xfrm>
          <a:prstGeom prst="rect">
            <a:avLst/>
          </a:prstGeom>
          <a:noFill/>
        </p:spPr>
        <p:txBody>
          <a:bodyPr wrap="none" rtlCol="0">
            <a:spAutoFit/>
          </a:bodyPr>
          <a:lstStyle/>
          <a:p>
            <a:pPr algn="ctr"/>
            <a:r>
              <a:rPr lang="fr-CA" sz="5000" dirty="0">
                <a:solidFill>
                  <a:schemeClr val="bg1"/>
                </a:solidFill>
                <a:latin typeface="Raleway" panose="020B0503030101060003" pitchFamily="34" charset="0"/>
              </a:rPr>
              <a:t>Efficace?</a:t>
            </a:r>
          </a:p>
        </p:txBody>
      </p:sp>
      <p:sp>
        <p:nvSpPr>
          <p:cNvPr id="7" name="Text Box 4"/>
          <p:cNvSpPr txBox="1">
            <a:spLocks noChangeArrowheads="1"/>
          </p:cNvSpPr>
          <p:nvPr/>
        </p:nvSpPr>
        <p:spPr bwMode="auto">
          <a:xfrm>
            <a:off x="205831" y="4682931"/>
            <a:ext cx="4319588" cy="255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200" dirty="0">
                <a:solidFill>
                  <a:schemeClr val="tx1"/>
                </a:solidFill>
                <a:latin typeface="Raleway" panose="020B0503030101060003" pitchFamily="34" charset="0"/>
              </a:rPr>
              <a:t>Jeremy M. Berg et al. Science 2016;352:899-901</a:t>
            </a:r>
          </a:p>
        </p:txBody>
      </p:sp>
    </p:spTree>
    <p:extLst>
      <p:ext uri="{BB962C8B-B14F-4D97-AF65-F5344CB8AC3E}">
        <p14:creationId xmlns:p14="http://schemas.microsoft.com/office/powerpoint/2010/main" val="2124669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22826" t="24164" r="46912" b="56125"/>
          <a:stretch/>
        </p:blipFill>
        <p:spPr>
          <a:xfrm>
            <a:off x="3414627" y="1626264"/>
            <a:ext cx="5718875" cy="2094271"/>
          </a:xfrm>
          <a:prstGeom prst="rect">
            <a:avLst/>
          </a:prstGeom>
        </p:spPr>
      </p:pic>
      <p:sp>
        <p:nvSpPr>
          <p:cNvPr id="3" name="Rectangle 2"/>
          <p:cNvSpPr/>
          <p:nvPr/>
        </p:nvSpPr>
        <p:spPr>
          <a:xfrm>
            <a:off x="366627" y="5981771"/>
            <a:ext cx="6096000" cy="646331"/>
          </a:xfrm>
          <a:prstGeom prst="rect">
            <a:avLst/>
          </a:prstGeom>
        </p:spPr>
        <p:txBody>
          <a:bodyPr>
            <a:spAutoFit/>
          </a:bodyPr>
          <a:lstStyle/>
          <a:p>
            <a:r>
              <a:rPr lang="en-CA" dirty="0">
                <a:solidFill>
                  <a:schemeClr val="bg1"/>
                </a:solidFill>
                <a:hlinkClick r:id="rId3"/>
              </a:rPr>
              <a:t>https://medium.com/@tpoi/stop-submitting-papers-32db87b3f975#.d9b0w28ko</a:t>
            </a:r>
            <a:endParaRPr lang="en-CA" dirty="0">
              <a:solidFill>
                <a:schemeClr val="bg1"/>
              </a:solidFill>
            </a:endParaRPr>
          </a:p>
        </p:txBody>
      </p:sp>
      <p:sp>
        <p:nvSpPr>
          <p:cNvPr id="5" name="ZoneTexte 4"/>
          <p:cNvSpPr txBox="1"/>
          <p:nvPr/>
        </p:nvSpPr>
        <p:spPr>
          <a:xfrm>
            <a:off x="1061521" y="597527"/>
            <a:ext cx="9966190" cy="861774"/>
          </a:xfrm>
          <a:prstGeom prst="rect">
            <a:avLst/>
          </a:prstGeom>
          <a:noFill/>
        </p:spPr>
        <p:txBody>
          <a:bodyPr wrap="none" rtlCol="0">
            <a:spAutoFit/>
          </a:bodyPr>
          <a:lstStyle/>
          <a:p>
            <a:pPr algn="ctr"/>
            <a:r>
              <a:rPr lang="fr-CA" sz="5000" dirty="0">
                <a:solidFill>
                  <a:schemeClr val="bg1"/>
                </a:solidFill>
                <a:latin typeface="Raleway" panose="020B0503030101060003" pitchFamily="34" charset="0"/>
              </a:rPr>
              <a:t>Une révolution de la publication?</a:t>
            </a:r>
          </a:p>
        </p:txBody>
      </p:sp>
      <p:pic>
        <p:nvPicPr>
          <p:cNvPr id="6" name="Picture 10" descr="bioRxiv"/>
          <p:cNvPicPr>
            <a:picLocks noChangeAspect="1" noChangeArrowheads="1"/>
          </p:cNvPicPr>
          <p:nvPr/>
        </p:nvPicPr>
        <p:blipFill rotWithShape="1">
          <a:blip r:embed="rId4">
            <a:extLst>
              <a:ext uri="{28A0092B-C50C-407E-A947-70E740481C1C}">
                <a14:useLocalDpi xmlns:a14="http://schemas.microsoft.com/office/drawing/2010/main" val="0"/>
              </a:ext>
            </a:extLst>
          </a:blip>
          <a:srcRect l="38590"/>
          <a:stretch/>
        </p:blipFill>
        <p:spPr bwMode="auto">
          <a:xfrm>
            <a:off x="4349249" y="4060505"/>
            <a:ext cx="3935860" cy="149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980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4320"/>
          <a:stretch/>
        </p:blipFill>
        <p:spPr bwMode="auto">
          <a:xfrm>
            <a:off x="173085" y="2147453"/>
            <a:ext cx="11880396" cy="263236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00" name="Text Box 4"/>
          <p:cNvSpPr txBox="1">
            <a:spLocks noChangeArrowheads="1"/>
          </p:cNvSpPr>
          <p:nvPr/>
        </p:nvSpPr>
        <p:spPr bwMode="auto">
          <a:xfrm>
            <a:off x="2194631" y="5972308"/>
            <a:ext cx="3918652"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089" b="1" dirty="0">
                <a:latin typeface="Arial" panose="020B0604020202020204" pitchFamily="34" charset="0"/>
              </a:rPr>
              <a:t>Jeremy M. Berg et al. Science 2016;352:899-901</a:t>
            </a:r>
          </a:p>
        </p:txBody>
      </p:sp>
      <p:sp>
        <p:nvSpPr>
          <p:cNvPr id="8" name="ZoneTexte 7"/>
          <p:cNvSpPr txBox="1"/>
          <p:nvPr/>
        </p:nvSpPr>
        <p:spPr>
          <a:xfrm>
            <a:off x="3548318" y="581230"/>
            <a:ext cx="5129930" cy="861774"/>
          </a:xfrm>
          <a:prstGeom prst="rect">
            <a:avLst/>
          </a:prstGeom>
          <a:noFill/>
        </p:spPr>
        <p:txBody>
          <a:bodyPr wrap="none" rtlCol="0">
            <a:spAutoFit/>
          </a:bodyPr>
          <a:lstStyle/>
          <a:p>
            <a:pPr algn="ctr"/>
            <a:r>
              <a:rPr lang="fr-CA" sz="5000" dirty="0">
                <a:solidFill>
                  <a:schemeClr val="bg1"/>
                </a:solidFill>
                <a:latin typeface="Raleway" panose="020B0503030101060003" pitchFamily="34" charset="0"/>
              </a:rPr>
              <a:t>Les « </a:t>
            </a:r>
            <a:r>
              <a:rPr lang="fr-CA" sz="5000" dirty="0" err="1">
                <a:solidFill>
                  <a:schemeClr val="bg1"/>
                </a:solidFill>
                <a:latin typeface="Raleway" panose="020B0503030101060003" pitchFamily="34" charset="0"/>
              </a:rPr>
              <a:t>preprints</a:t>
            </a:r>
            <a:r>
              <a:rPr lang="fr-CA" sz="5000" dirty="0">
                <a:solidFill>
                  <a:schemeClr val="bg1"/>
                </a:solidFill>
                <a:latin typeface="Raleway" panose="020B0503030101060003" pitchFamily="34" charset="0"/>
              </a:rPr>
              <a:t> »</a:t>
            </a:r>
          </a:p>
        </p:txBody>
      </p:sp>
      <p:sp>
        <p:nvSpPr>
          <p:cNvPr id="9" name="ZoneTexte 8"/>
          <p:cNvSpPr txBox="1"/>
          <p:nvPr/>
        </p:nvSpPr>
        <p:spPr>
          <a:xfrm>
            <a:off x="766553" y="5110534"/>
            <a:ext cx="9966190" cy="861774"/>
          </a:xfrm>
          <a:prstGeom prst="rect">
            <a:avLst/>
          </a:prstGeom>
          <a:noFill/>
        </p:spPr>
        <p:txBody>
          <a:bodyPr wrap="none" rtlCol="0">
            <a:spAutoFit/>
          </a:bodyPr>
          <a:lstStyle/>
          <a:p>
            <a:pPr algn="ctr"/>
            <a:r>
              <a:rPr lang="fr-CA" sz="5000" dirty="0">
                <a:solidFill>
                  <a:schemeClr val="bg1"/>
                </a:solidFill>
                <a:latin typeface="Raleway" panose="020B0503030101060003" pitchFamily="34" charset="0"/>
              </a:rPr>
              <a:t>Une révolution de la publication?</a:t>
            </a:r>
          </a:p>
        </p:txBody>
      </p:sp>
      <p:sp>
        <p:nvSpPr>
          <p:cNvPr id="10" name="ZoneTexte 9"/>
          <p:cNvSpPr txBox="1"/>
          <p:nvPr/>
        </p:nvSpPr>
        <p:spPr>
          <a:xfrm>
            <a:off x="8813246" y="2561657"/>
            <a:ext cx="3036409" cy="1323439"/>
          </a:xfrm>
          <a:prstGeom prst="rect">
            <a:avLst/>
          </a:prstGeom>
          <a:noFill/>
          <a:ln>
            <a:solidFill>
              <a:schemeClr val="tx1"/>
            </a:solidFill>
          </a:ln>
        </p:spPr>
        <p:txBody>
          <a:bodyPr wrap="none" rtlCol="0">
            <a:spAutoFit/>
          </a:bodyPr>
          <a:lstStyle/>
          <a:p>
            <a:r>
              <a:rPr lang="en-CA" sz="2000" dirty="0" err="1">
                <a:latin typeface="Raleway" panose="020B0503030101060003" pitchFamily="34" charset="0"/>
              </a:rPr>
              <a:t>Accès</a:t>
            </a:r>
            <a:r>
              <a:rPr lang="en-CA" sz="2000" dirty="0">
                <a:latin typeface="Raleway" panose="020B0503030101060003" pitchFamily="34" charset="0"/>
              </a:rPr>
              <a:t> </a:t>
            </a:r>
            <a:r>
              <a:rPr lang="en-CA" sz="2000" dirty="0" err="1">
                <a:latin typeface="Raleway" panose="020B0503030101060003" pitchFamily="34" charset="0"/>
              </a:rPr>
              <a:t>ouvert</a:t>
            </a:r>
            <a:endParaRPr lang="en-CA" sz="2000" dirty="0">
              <a:latin typeface="Raleway" panose="020B0503030101060003" pitchFamily="34" charset="0"/>
            </a:endParaRPr>
          </a:p>
          <a:p>
            <a:r>
              <a:rPr lang="en-CA" sz="2000" dirty="0">
                <a:latin typeface="Raleway" panose="020B0503030101060003" pitchFamily="34" charset="0"/>
              </a:rPr>
              <a:t>Revisions collaboratives</a:t>
            </a:r>
          </a:p>
          <a:p>
            <a:r>
              <a:rPr lang="en-CA" sz="2000" dirty="0">
                <a:latin typeface="Raleway" panose="020B0503030101060003" pitchFamily="34" charset="0"/>
              </a:rPr>
              <a:t>Publication (DOI)</a:t>
            </a:r>
          </a:p>
          <a:p>
            <a:r>
              <a:rPr lang="en-CA" sz="2000" dirty="0" err="1">
                <a:latin typeface="Raleway" panose="020B0503030101060003" pitchFamily="34" charset="0"/>
              </a:rPr>
              <a:t>Établir</a:t>
            </a:r>
            <a:r>
              <a:rPr lang="en-CA" sz="2000" dirty="0">
                <a:latin typeface="Raleway" panose="020B0503030101060003" pitchFamily="34" charset="0"/>
              </a:rPr>
              <a:t> la </a:t>
            </a:r>
            <a:r>
              <a:rPr lang="en-CA" sz="2000" dirty="0" err="1">
                <a:latin typeface="Raleway" panose="020B0503030101060003" pitchFamily="34" charset="0"/>
              </a:rPr>
              <a:t>priorité</a:t>
            </a:r>
            <a:endParaRPr lang="en-CA" sz="2000" dirty="0">
              <a:latin typeface="Raleway" panose="020B0503030101060003" pitchFamily="34" charset="0"/>
            </a:endParaRPr>
          </a:p>
        </p:txBody>
      </p:sp>
      <p:pic>
        <p:nvPicPr>
          <p:cNvPr id="11" name="Picture 10" descr="bioRxiv"/>
          <p:cNvPicPr>
            <a:picLocks noChangeAspect="1" noChangeArrowheads="1"/>
          </p:cNvPicPr>
          <p:nvPr/>
        </p:nvPicPr>
        <p:blipFill rotWithShape="1">
          <a:blip r:embed="rId4">
            <a:extLst>
              <a:ext uri="{28A0092B-C50C-407E-A947-70E740481C1C}">
                <a14:useLocalDpi xmlns:a14="http://schemas.microsoft.com/office/drawing/2010/main" val="0"/>
              </a:ext>
            </a:extLst>
          </a:blip>
          <a:srcRect l="38590"/>
          <a:stretch/>
        </p:blipFill>
        <p:spPr bwMode="auto">
          <a:xfrm>
            <a:off x="9009740" y="581230"/>
            <a:ext cx="2643420" cy="1007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1091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extLst>
              <a:ext uri="{28A0092B-C50C-407E-A947-70E740481C1C}">
                <a14:useLocalDpi xmlns:a14="http://schemas.microsoft.com/office/drawing/2010/main" val="0"/>
              </a:ext>
            </a:extLst>
          </a:blip>
          <a:srcRect l="805" t="1404" r="1027" b="1228"/>
          <a:stretch/>
        </p:blipFill>
        <p:spPr>
          <a:xfrm>
            <a:off x="2491841" y="0"/>
            <a:ext cx="7265773" cy="6858000"/>
          </a:xfrm>
          <a:prstGeom prst="rect">
            <a:avLst/>
          </a:prstGeom>
        </p:spPr>
      </p:pic>
      <p:sp>
        <p:nvSpPr>
          <p:cNvPr id="3" name="Rectangle 2"/>
          <p:cNvSpPr/>
          <p:nvPr/>
        </p:nvSpPr>
        <p:spPr>
          <a:xfrm>
            <a:off x="2491841" y="6581001"/>
            <a:ext cx="7418820" cy="276999"/>
          </a:xfrm>
          <a:prstGeom prst="rect">
            <a:avLst/>
          </a:prstGeom>
        </p:spPr>
        <p:txBody>
          <a:bodyPr wrap="square">
            <a:spAutoFit/>
          </a:bodyPr>
          <a:lstStyle/>
          <a:p>
            <a:r>
              <a:rPr lang="en-CA" sz="1200" dirty="0" err="1">
                <a:solidFill>
                  <a:schemeClr val="bg1"/>
                </a:solidFill>
              </a:rPr>
              <a:t>Bollen</a:t>
            </a:r>
            <a:r>
              <a:rPr lang="en-CA" sz="1200" dirty="0">
                <a:solidFill>
                  <a:schemeClr val="bg1"/>
                </a:solidFill>
              </a:rPr>
              <a:t> J et al. (2009). </a:t>
            </a:r>
            <a:r>
              <a:rPr lang="en-CA" sz="1200" dirty="0" err="1">
                <a:solidFill>
                  <a:schemeClr val="bg1"/>
                </a:solidFill>
              </a:rPr>
              <a:t>PLoS</a:t>
            </a:r>
            <a:r>
              <a:rPr lang="en-CA" sz="1200" dirty="0">
                <a:solidFill>
                  <a:schemeClr val="bg1"/>
                </a:solidFill>
              </a:rPr>
              <a:t> ONE 4(3)</a:t>
            </a:r>
          </a:p>
        </p:txBody>
      </p:sp>
      <p:sp>
        <p:nvSpPr>
          <p:cNvPr id="4" name="ZoneTexte 3"/>
          <p:cNvSpPr txBox="1"/>
          <p:nvPr/>
        </p:nvSpPr>
        <p:spPr>
          <a:xfrm>
            <a:off x="191729" y="324464"/>
            <a:ext cx="7346883" cy="707886"/>
          </a:xfrm>
          <a:prstGeom prst="rect">
            <a:avLst/>
          </a:prstGeom>
          <a:noFill/>
        </p:spPr>
        <p:txBody>
          <a:bodyPr wrap="none" rtlCol="0">
            <a:spAutoFit/>
          </a:bodyPr>
          <a:lstStyle/>
          <a:p>
            <a:r>
              <a:rPr lang="fr-CA" sz="4000" dirty="0">
                <a:solidFill>
                  <a:schemeClr val="bg1"/>
                </a:solidFill>
                <a:latin typeface="Raleway SemiBold" panose="020B0703030101060003" pitchFamily="34" charset="0"/>
              </a:rPr>
              <a:t>Une nouvelle ère en sciences</a:t>
            </a:r>
          </a:p>
        </p:txBody>
      </p:sp>
    </p:spTree>
    <p:extLst>
      <p:ext uri="{BB962C8B-B14F-4D97-AF65-F5344CB8AC3E}">
        <p14:creationId xmlns:p14="http://schemas.microsoft.com/office/powerpoint/2010/main" val="673615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2194631" y="5972308"/>
            <a:ext cx="3918652"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089" b="1" dirty="0">
                <a:latin typeface="Arial" panose="020B0604020202020204" pitchFamily="34" charset="0"/>
              </a:rPr>
              <a:t>Jeremy M. Berg et al. Science 2016;352:899-901</a:t>
            </a:r>
          </a:p>
        </p:txBody>
      </p:sp>
      <p:sp>
        <p:nvSpPr>
          <p:cNvPr id="8" name="ZoneTexte 7"/>
          <p:cNvSpPr txBox="1"/>
          <p:nvPr/>
        </p:nvSpPr>
        <p:spPr>
          <a:xfrm>
            <a:off x="2537626" y="507768"/>
            <a:ext cx="7151317" cy="861774"/>
          </a:xfrm>
          <a:prstGeom prst="rect">
            <a:avLst/>
          </a:prstGeom>
          <a:noFill/>
        </p:spPr>
        <p:txBody>
          <a:bodyPr wrap="none" rtlCol="0">
            <a:spAutoFit/>
          </a:bodyPr>
          <a:lstStyle/>
          <a:p>
            <a:pPr algn="ctr"/>
            <a:r>
              <a:rPr lang="fr-CA" sz="5000" dirty="0">
                <a:solidFill>
                  <a:schemeClr val="bg1"/>
                </a:solidFill>
                <a:latin typeface="Raleway" panose="020B0503030101060003" pitchFamily="34" charset="0"/>
              </a:rPr>
              <a:t>Super! mais c’est légal?</a:t>
            </a:r>
          </a:p>
        </p:txBody>
      </p:sp>
      <p:sp>
        <p:nvSpPr>
          <p:cNvPr id="2" name="Rectangle 1"/>
          <p:cNvSpPr/>
          <p:nvPr/>
        </p:nvSpPr>
        <p:spPr>
          <a:xfrm>
            <a:off x="3422073" y="1833627"/>
            <a:ext cx="6096000" cy="4154984"/>
          </a:xfrm>
          <a:prstGeom prst="rect">
            <a:avLst/>
          </a:prstGeom>
        </p:spPr>
        <p:txBody>
          <a:bodyPr>
            <a:spAutoFit/>
          </a:bodyPr>
          <a:lstStyle/>
          <a:p>
            <a:pPr>
              <a:lnSpc>
                <a:spcPct val="200000"/>
              </a:lnSpc>
            </a:pPr>
            <a:r>
              <a:rPr lang="en-CA" sz="2400" i="1" dirty="0">
                <a:solidFill>
                  <a:schemeClr val="bg1"/>
                </a:solidFill>
                <a:latin typeface="Raleway" panose="020B0503030101060003" pitchFamily="34" charset="0"/>
              </a:rPr>
              <a:t>1) Pre-print  </a:t>
            </a:r>
            <a:r>
              <a:rPr lang="en-CA" sz="2400" i="1" dirty="0">
                <a:solidFill>
                  <a:schemeClr val="bg1"/>
                </a:solidFill>
                <a:latin typeface="Calibri" panose="020F0502020204030204" pitchFamily="34" charset="0"/>
                <a:cs typeface="Calibri" panose="020F0502020204030204" pitchFamily="34" charset="0"/>
              </a:rPr>
              <a:t>→ </a:t>
            </a:r>
            <a:r>
              <a:rPr lang="fr-CA" sz="2400" i="1" dirty="0">
                <a:solidFill>
                  <a:schemeClr val="bg1"/>
                </a:solidFill>
                <a:latin typeface="Raleway" panose="020B0503030101060003" pitchFamily="34" charset="0"/>
                <a:cs typeface="Calibri" panose="020F0502020204030204" pitchFamily="34" charset="0"/>
              </a:rPr>
              <a:t>La quasi totalité </a:t>
            </a:r>
            <a:endParaRPr lang="fr-CA" sz="2400" i="1" dirty="0">
              <a:solidFill>
                <a:schemeClr val="bg1"/>
              </a:solidFill>
              <a:latin typeface="Raleway" panose="020B0503030101060003" pitchFamily="34" charset="0"/>
            </a:endParaRPr>
          </a:p>
          <a:p>
            <a:pPr>
              <a:lnSpc>
                <a:spcPct val="200000"/>
              </a:lnSpc>
            </a:pPr>
            <a:r>
              <a:rPr lang="en-CA" sz="2400" i="1" dirty="0">
                <a:solidFill>
                  <a:schemeClr val="bg1"/>
                </a:solidFill>
                <a:latin typeface="Raleway" panose="020B0503030101060003" pitchFamily="34" charset="0"/>
              </a:rPr>
              <a:t>2) Post-print </a:t>
            </a:r>
            <a:r>
              <a:rPr lang="en-CA" sz="2400" i="1" dirty="0">
                <a:solidFill>
                  <a:schemeClr val="bg1"/>
                </a:solidFill>
                <a:latin typeface="Calibri" panose="020F0502020204030204" pitchFamily="34" charset="0"/>
                <a:cs typeface="Calibri" panose="020F0502020204030204" pitchFamily="34" charset="0"/>
              </a:rPr>
              <a:t>→ </a:t>
            </a:r>
            <a:r>
              <a:rPr lang="fr-CA" sz="2400" i="1" dirty="0">
                <a:solidFill>
                  <a:schemeClr val="bg1"/>
                </a:solidFill>
                <a:latin typeface="Raleway" panose="020B0503030101060003" pitchFamily="34" charset="0"/>
                <a:cs typeface="Calibri" panose="020F0502020204030204" pitchFamily="34" charset="0"/>
              </a:rPr>
              <a:t>La grand majorité</a:t>
            </a:r>
            <a:endParaRPr lang="en-CA" sz="2400" i="1" dirty="0">
              <a:solidFill>
                <a:schemeClr val="bg1"/>
              </a:solidFill>
              <a:latin typeface="Raleway" panose="020B0503030101060003" pitchFamily="34" charset="0"/>
            </a:endParaRPr>
          </a:p>
          <a:p>
            <a:pPr>
              <a:lnSpc>
                <a:spcPct val="200000"/>
              </a:lnSpc>
            </a:pPr>
            <a:r>
              <a:rPr lang="en-CA" sz="2400" i="1" dirty="0">
                <a:solidFill>
                  <a:schemeClr val="bg1"/>
                </a:solidFill>
                <a:latin typeface="Raleway" panose="020B0503030101060003" pitchFamily="34" charset="0"/>
              </a:rPr>
              <a:t>3) PDF version</a:t>
            </a:r>
          </a:p>
          <a:p>
            <a:pPr>
              <a:lnSpc>
                <a:spcPct val="200000"/>
              </a:lnSpc>
            </a:pPr>
            <a:endParaRPr lang="en-CA" sz="2400" i="1" dirty="0">
              <a:solidFill>
                <a:schemeClr val="accent6">
                  <a:lumMod val="75000"/>
                </a:schemeClr>
              </a:solidFill>
              <a:latin typeface="Raleway" panose="020B0503030101060003" pitchFamily="34" charset="0"/>
            </a:endParaRPr>
          </a:p>
          <a:p>
            <a:pPr>
              <a:lnSpc>
                <a:spcPct val="150000"/>
              </a:lnSpc>
            </a:pPr>
            <a:r>
              <a:rPr lang="en-CA" sz="2400" dirty="0">
                <a:solidFill>
                  <a:schemeClr val="bg1"/>
                </a:solidFill>
                <a:latin typeface="Raleway" panose="020B0503030101060003" pitchFamily="34" charset="0"/>
              </a:rPr>
              <a:t>Comment verifier?</a:t>
            </a:r>
          </a:p>
          <a:p>
            <a:pPr>
              <a:lnSpc>
                <a:spcPct val="150000"/>
              </a:lnSpc>
            </a:pPr>
            <a:r>
              <a:rPr lang="en-CA" sz="2400" dirty="0">
                <a:solidFill>
                  <a:schemeClr val="bg1"/>
                </a:solidFill>
                <a:latin typeface="Raleway" panose="020B0503030101060003" pitchFamily="34" charset="0"/>
                <a:hlinkClick r:id="rId3"/>
              </a:rPr>
              <a:t>http://www.sherpa.ac.uk/</a:t>
            </a:r>
            <a:endParaRPr lang="en-CA" sz="24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8436147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00" name="Text Box 4"/>
          <p:cNvSpPr txBox="1">
            <a:spLocks noChangeArrowheads="1"/>
          </p:cNvSpPr>
          <p:nvPr/>
        </p:nvSpPr>
        <p:spPr bwMode="auto">
          <a:xfrm>
            <a:off x="2194631" y="5972308"/>
            <a:ext cx="3918652" cy="231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089" b="1" dirty="0">
                <a:latin typeface="Arial" panose="020B0604020202020204" pitchFamily="34" charset="0"/>
              </a:rPr>
              <a:t>Jeremy M. Berg et al. Science 2016;352:899-901</a:t>
            </a:r>
          </a:p>
        </p:txBody>
      </p:sp>
      <p:sp>
        <p:nvSpPr>
          <p:cNvPr id="2" name="Rectangle 1"/>
          <p:cNvSpPr/>
          <p:nvPr/>
        </p:nvSpPr>
        <p:spPr>
          <a:xfrm>
            <a:off x="3422073" y="1833627"/>
            <a:ext cx="6096000" cy="4154984"/>
          </a:xfrm>
          <a:prstGeom prst="rect">
            <a:avLst/>
          </a:prstGeom>
        </p:spPr>
        <p:txBody>
          <a:bodyPr>
            <a:spAutoFit/>
          </a:bodyPr>
          <a:lstStyle/>
          <a:p>
            <a:pPr>
              <a:lnSpc>
                <a:spcPct val="200000"/>
              </a:lnSpc>
            </a:pPr>
            <a:r>
              <a:rPr lang="en-CA" sz="2400" i="1" dirty="0">
                <a:solidFill>
                  <a:srgbClr val="FFC000"/>
                </a:solidFill>
                <a:latin typeface="Raleway" panose="020B0503030101060003" pitchFamily="34" charset="0"/>
              </a:rPr>
              <a:t>1) Pre-print  </a:t>
            </a:r>
            <a:r>
              <a:rPr lang="en-CA" sz="2400" i="1" dirty="0">
                <a:solidFill>
                  <a:srgbClr val="FFC000"/>
                </a:solidFill>
                <a:latin typeface="Calibri" panose="020F0502020204030204" pitchFamily="34" charset="0"/>
                <a:cs typeface="Calibri" panose="020F0502020204030204" pitchFamily="34" charset="0"/>
              </a:rPr>
              <a:t>→ </a:t>
            </a:r>
            <a:r>
              <a:rPr lang="fr-CA" sz="2400" i="1" dirty="0">
                <a:solidFill>
                  <a:srgbClr val="FFC000"/>
                </a:solidFill>
                <a:latin typeface="Raleway" panose="020B0503030101060003" pitchFamily="34" charset="0"/>
                <a:cs typeface="Calibri" panose="020F0502020204030204" pitchFamily="34" charset="0"/>
              </a:rPr>
              <a:t>La quasi totalité </a:t>
            </a:r>
            <a:endParaRPr lang="fr-CA" sz="2400" i="1" dirty="0">
              <a:solidFill>
                <a:srgbClr val="FFC000"/>
              </a:solidFill>
              <a:latin typeface="Raleway" panose="020B0503030101060003" pitchFamily="34" charset="0"/>
            </a:endParaRPr>
          </a:p>
          <a:p>
            <a:pPr>
              <a:lnSpc>
                <a:spcPct val="200000"/>
              </a:lnSpc>
            </a:pPr>
            <a:r>
              <a:rPr lang="en-CA" sz="2400" i="1" dirty="0">
                <a:solidFill>
                  <a:srgbClr val="00B0F0"/>
                </a:solidFill>
                <a:latin typeface="Raleway" panose="020B0503030101060003" pitchFamily="34" charset="0"/>
              </a:rPr>
              <a:t>2) Post-print </a:t>
            </a:r>
            <a:r>
              <a:rPr lang="en-CA" sz="2400" i="1" dirty="0">
                <a:solidFill>
                  <a:srgbClr val="00B0F0"/>
                </a:solidFill>
                <a:latin typeface="Calibri" panose="020F0502020204030204" pitchFamily="34" charset="0"/>
                <a:cs typeface="Calibri" panose="020F0502020204030204" pitchFamily="34" charset="0"/>
              </a:rPr>
              <a:t>→ </a:t>
            </a:r>
            <a:r>
              <a:rPr lang="fr-CA" sz="2400" i="1" dirty="0">
                <a:solidFill>
                  <a:srgbClr val="00B0F0"/>
                </a:solidFill>
                <a:latin typeface="Raleway" panose="020B0503030101060003" pitchFamily="34" charset="0"/>
                <a:cs typeface="Calibri" panose="020F0502020204030204" pitchFamily="34" charset="0"/>
              </a:rPr>
              <a:t>La grand majorité</a:t>
            </a:r>
            <a:endParaRPr lang="en-CA" sz="2400" i="1" dirty="0">
              <a:solidFill>
                <a:srgbClr val="00B0F0"/>
              </a:solidFill>
              <a:latin typeface="Raleway" panose="020B0503030101060003" pitchFamily="34" charset="0"/>
            </a:endParaRPr>
          </a:p>
          <a:p>
            <a:pPr>
              <a:lnSpc>
                <a:spcPct val="200000"/>
              </a:lnSpc>
            </a:pPr>
            <a:r>
              <a:rPr lang="en-CA" sz="2400" i="1" dirty="0">
                <a:solidFill>
                  <a:schemeClr val="accent6">
                    <a:lumMod val="75000"/>
                  </a:schemeClr>
                </a:solidFill>
                <a:latin typeface="Raleway" panose="020B0503030101060003" pitchFamily="34" charset="0"/>
              </a:rPr>
              <a:t>3) PDF version</a:t>
            </a:r>
          </a:p>
          <a:p>
            <a:pPr>
              <a:lnSpc>
                <a:spcPct val="200000"/>
              </a:lnSpc>
            </a:pPr>
            <a:endParaRPr lang="en-CA" sz="2400" i="1" dirty="0">
              <a:solidFill>
                <a:schemeClr val="accent6">
                  <a:lumMod val="75000"/>
                </a:schemeClr>
              </a:solidFill>
              <a:latin typeface="Raleway" panose="020B0503030101060003" pitchFamily="34" charset="0"/>
            </a:endParaRPr>
          </a:p>
          <a:p>
            <a:pPr>
              <a:lnSpc>
                <a:spcPct val="150000"/>
              </a:lnSpc>
            </a:pPr>
            <a:r>
              <a:rPr lang="en-CA" sz="2400" dirty="0">
                <a:solidFill>
                  <a:schemeClr val="bg1"/>
                </a:solidFill>
                <a:latin typeface="Raleway" panose="020B0503030101060003" pitchFamily="34" charset="0"/>
              </a:rPr>
              <a:t>Comment verifier?</a:t>
            </a:r>
          </a:p>
          <a:p>
            <a:pPr>
              <a:lnSpc>
                <a:spcPct val="150000"/>
              </a:lnSpc>
            </a:pPr>
            <a:r>
              <a:rPr lang="en-CA" sz="2400" dirty="0">
                <a:solidFill>
                  <a:schemeClr val="bg1"/>
                </a:solidFill>
                <a:latin typeface="Raleway" panose="020B0503030101060003" pitchFamily="34" charset="0"/>
                <a:hlinkClick r:id="rId3"/>
              </a:rPr>
              <a:t>http://www.sherpa.ac.uk/</a:t>
            </a:r>
            <a:endParaRPr lang="en-CA" sz="2400" dirty="0">
              <a:solidFill>
                <a:schemeClr val="bg1"/>
              </a:solidFill>
              <a:latin typeface="Raleway" panose="020B0503030101060003" pitchFamily="34" charset="0"/>
            </a:endParaRPr>
          </a:p>
        </p:txBody>
      </p:sp>
      <p:sp>
        <p:nvSpPr>
          <p:cNvPr id="5" name="ZoneTexte 4"/>
          <p:cNvSpPr txBox="1"/>
          <p:nvPr/>
        </p:nvSpPr>
        <p:spPr>
          <a:xfrm>
            <a:off x="2537626" y="507768"/>
            <a:ext cx="7151317" cy="861774"/>
          </a:xfrm>
          <a:prstGeom prst="rect">
            <a:avLst/>
          </a:prstGeom>
          <a:noFill/>
        </p:spPr>
        <p:txBody>
          <a:bodyPr wrap="none" rtlCol="0">
            <a:spAutoFit/>
          </a:bodyPr>
          <a:lstStyle/>
          <a:p>
            <a:pPr algn="ctr"/>
            <a:r>
              <a:rPr lang="fr-CA" sz="5000" dirty="0">
                <a:solidFill>
                  <a:schemeClr val="bg1"/>
                </a:solidFill>
                <a:latin typeface="Raleway" panose="020B0503030101060003" pitchFamily="34" charset="0"/>
              </a:rPr>
              <a:t>Super! mais c’est légal?</a:t>
            </a:r>
          </a:p>
        </p:txBody>
      </p:sp>
    </p:spTree>
    <p:extLst>
      <p:ext uri="{BB962C8B-B14F-4D97-AF65-F5344CB8AC3E}">
        <p14:creationId xmlns:p14="http://schemas.microsoft.com/office/powerpoint/2010/main" val="25082042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773379" y="2580968"/>
            <a:ext cx="1318761" cy="1731706"/>
          </a:xfrm>
          <a:prstGeom prst="rect">
            <a:avLst/>
          </a:prstGeom>
        </p:spPr>
      </p:pic>
      <p:pic>
        <p:nvPicPr>
          <p:cNvPr id="3" name="Image 2"/>
          <p:cNvPicPr>
            <a:picLocks noChangeAspect="1"/>
          </p:cNvPicPr>
          <p:nvPr/>
        </p:nvPicPr>
        <p:blipFill rotWithShape="1">
          <a:blip r:embed="rId3"/>
          <a:srcRect l="36412" t="26225" r="23669" b="20630"/>
          <a:stretch/>
        </p:blipFill>
        <p:spPr>
          <a:xfrm>
            <a:off x="2197510" y="1323244"/>
            <a:ext cx="2153265" cy="1611686"/>
          </a:xfrm>
          <a:prstGeom prst="rect">
            <a:avLst/>
          </a:prstGeom>
        </p:spPr>
      </p:pic>
      <p:pic>
        <p:nvPicPr>
          <p:cNvPr id="4" name="Picture 10" descr="bioRxiv"/>
          <p:cNvPicPr>
            <a:picLocks noChangeAspect="1" noChangeArrowheads="1"/>
          </p:cNvPicPr>
          <p:nvPr/>
        </p:nvPicPr>
        <p:blipFill rotWithShape="1">
          <a:blip r:embed="rId4">
            <a:extLst>
              <a:ext uri="{28A0092B-C50C-407E-A947-70E740481C1C}">
                <a14:useLocalDpi xmlns:a14="http://schemas.microsoft.com/office/drawing/2010/main" val="0"/>
              </a:ext>
            </a:extLst>
          </a:blip>
          <a:srcRect l="38590"/>
          <a:stretch/>
        </p:blipFill>
        <p:spPr bwMode="auto">
          <a:xfrm>
            <a:off x="8375559" y="1323244"/>
            <a:ext cx="1977808" cy="7535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256" y="3698895"/>
            <a:ext cx="1514858" cy="1227558"/>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48285" y="2928612"/>
            <a:ext cx="1274026" cy="1274026"/>
          </a:xfrm>
          <a:prstGeom prst="rect">
            <a:avLst/>
          </a:prstGeom>
        </p:spPr>
      </p:pic>
      <p:pic>
        <p:nvPicPr>
          <p:cNvPr id="9" name="Image 8"/>
          <p:cNvPicPr>
            <a:picLocks noChangeAspect="1"/>
          </p:cNvPicPr>
          <p:nvPr/>
        </p:nvPicPr>
        <p:blipFill rotWithShape="1">
          <a:blip r:embed="rId7"/>
          <a:srcRect r="41976" b="49655"/>
          <a:stretch/>
        </p:blipFill>
        <p:spPr>
          <a:xfrm>
            <a:off x="7706211" y="4910424"/>
            <a:ext cx="3604504" cy="1758350"/>
          </a:xfrm>
          <a:prstGeom prst="rect">
            <a:avLst/>
          </a:prstGeom>
        </p:spPr>
      </p:pic>
    </p:spTree>
    <p:extLst>
      <p:ext uri="{BB962C8B-B14F-4D97-AF65-F5344CB8AC3E}">
        <p14:creationId xmlns:p14="http://schemas.microsoft.com/office/powerpoint/2010/main" val="155605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5773379" y="2580968"/>
            <a:ext cx="1318761" cy="1731706"/>
          </a:xfrm>
          <a:prstGeom prst="rect">
            <a:avLst/>
          </a:prstGeom>
        </p:spPr>
      </p:pic>
      <p:pic>
        <p:nvPicPr>
          <p:cNvPr id="3" name="Image 2"/>
          <p:cNvPicPr>
            <a:picLocks noChangeAspect="1"/>
          </p:cNvPicPr>
          <p:nvPr/>
        </p:nvPicPr>
        <p:blipFill rotWithShape="1">
          <a:blip r:embed="rId3"/>
          <a:srcRect l="36412" t="26225" r="23669" b="20630"/>
          <a:stretch/>
        </p:blipFill>
        <p:spPr>
          <a:xfrm>
            <a:off x="2197510" y="1323244"/>
            <a:ext cx="2153265" cy="1611686"/>
          </a:xfrm>
          <a:prstGeom prst="rect">
            <a:avLst/>
          </a:prstGeom>
        </p:spPr>
      </p:pic>
      <p:cxnSp>
        <p:nvCxnSpPr>
          <p:cNvPr id="7" name="Connecteur droit 6"/>
          <p:cNvCxnSpPr/>
          <p:nvPr/>
        </p:nvCxnSpPr>
        <p:spPr>
          <a:xfrm flipH="1" flipV="1">
            <a:off x="3212685" y="2025915"/>
            <a:ext cx="3220074" cy="146771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10" descr="bioRxiv"/>
          <p:cNvPicPr>
            <a:picLocks noChangeAspect="1" noChangeArrowheads="1"/>
          </p:cNvPicPr>
          <p:nvPr/>
        </p:nvPicPr>
        <p:blipFill rotWithShape="1">
          <a:blip r:embed="rId4">
            <a:extLst>
              <a:ext uri="{28A0092B-C50C-407E-A947-70E740481C1C}">
                <a14:useLocalDpi xmlns:a14="http://schemas.microsoft.com/office/drawing/2010/main" val="0"/>
              </a:ext>
            </a:extLst>
          </a:blip>
          <a:srcRect l="38590"/>
          <a:stretch/>
        </p:blipFill>
        <p:spPr bwMode="auto">
          <a:xfrm>
            <a:off x="8375559" y="1323244"/>
            <a:ext cx="1977808" cy="7535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p:nvPr/>
        </p:nvCxnSpPr>
        <p:spPr>
          <a:xfrm flipH="1">
            <a:off x="6432759" y="1674580"/>
            <a:ext cx="2993159" cy="181904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3212685" y="1979732"/>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Ellipse 12"/>
          <p:cNvSpPr/>
          <p:nvPr/>
        </p:nvSpPr>
        <p:spPr>
          <a:xfrm>
            <a:off x="9364463" y="1628035"/>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Image result for 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256" y="3698895"/>
            <a:ext cx="1514858" cy="122755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p:cNvCxnSpPr/>
          <p:nvPr/>
        </p:nvCxnSpPr>
        <p:spPr>
          <a:xfrm flipH="1">
            <a:off x="3130140" y="3478760"/>
            <a:ext cx="3320944" cy="8508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3075744" y="4259529"/>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5" name="Imag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48285" y="2928612"/>
            <a:ext cx="1274026" cy="1274026"/>
          </a:xfrm>
          <a:prstGeom prst="rect">
            <a:avLst/>
          </a:prstGeom>
        </p:spPr>
      </p:pic>
      <p:cxnSp>
        <p:nvCxnSpPr>
          <p:cNvPr id="16" name="Connecteur droit 15"/>
          <p:cNvCxnSpPr/>
          <p:nvPr/>
        </p:nvCxnSpPr>
        <p:spPr>
          <a:xfrm flipH="1">
            <a:off x="6403313" y="3493625"/>
            <a:ext cx="3681985" cy="395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Ellipse 16"/>
          <p:cNvSpPr/>
          <p:nvPr/>
        </p:nvSpPr>
        <p:spPr>
          <a:xfrm>
            <a:off x="9982571" y="3406760"/>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9" name="Image 8"/>
          <p:cNvPicPr>
            <a:picLocks noChangeAspect="1"/>
          </p:cNvPicPr>
          <p:nvPr/>
        </p:nvPicPr>
        <p:blipFill rotWithShape="1">
          <a:blip r:embed="rId7"/>
          <a:srcRect r="41976" b="49655"/>
          <a:stretch/>
        </p:blipFill>
        <p:spPr>
          <a:xfrm>
            <a:off x="7706211" y="4910424"/>
            <a:ext cx="3604504" cy="1758350"/>
          </a:xfrm>
          <a:prstGeom prst="rect">
            <a:avLst/>
          </a:prstGeom>
        </p:spPr>
      </p:pic>
      <p:cxnSp>
        <p:nvCxnSpPr>
          <p:cNvPr id="20" name="Connecteur droit 19"/>
          <p:cNvCxnSpPr/>
          <p:nvPr/>
        </p:nvCxnSpPr>
        <p:spPr>
          <a:xfrm flipH="1" flipV="1">
            <a:off x="6444436" y="3516822"/>
            <a:ext cx="3064027" cy="2504861"/>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Ellipse 21"/>
          <p:cNvSpPr/>
          <p:nvPr/>
        </p:nvSpPr>
        <p:spPr>
          <a:xfrm>
            <a:off x="9439596" y="5968930"/>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Ellipse 4"/>
          <p:cNvSpPr/>
          <p:nvPr/>
        </p:nvSpPr>
        <p:spPr>
          <a:xfrm>
            <a:off x="6336435" y="3394083"/>
            <a:ext cx="216000" cy="2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2157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8" name="Image 27"/>
          <p:cNvPicPr>
            <a:picLocks noChangeAspect="1"/>
          </p:cNvPicPr>
          <p:nvPr/>
        </p:nvPicPr>
        <p:blipFill>
          <a:blip r:embed="rId2"/>
          <a:stretch>
            <a:fillRect/>
          </a:stretch>
        </p:blipFill>
        <p:spPr>
          <a:xfrm>
            <a:off x="5773379" y="2580968"/>
            <a:ext cx="1318761" cy="1731706"/>
          </a:xfrm>
          <a:prstGeom prst="rect">
            <a:avLst/>
          </a:prstGeom>
        </p:spPr>
      </p:pic>
      <p:pic>
        <p:nvPicPr>
          <p:cNvPr id="3" name="Image 2"/>
          <p:cNvPicPr>
            <a:picLocks noChangeAspect="1"/>
          </p:cNvPicPr>
          <p:nvPr/>
        </p:nvPicPr>
        <p:blipFill rotWithShape="1">
          <a:blip r:embed="rId3"/>
          <a:srcRect l="36412" t="26225" r="23669" b="20630"/>
          <a:stretch/>
        </p:blipFill>
        <p:spPr>
          <a:xfrm>
            <a:off x="2197510" y="1323244"/>
            <a:ext cx="2153265" cy="1611686"/>
          </a:xfrm>
          <a:prstGeom prst="rect">
            <a:avLst/>
          </a:prstGeom>
        </p:spPr>
      </p:pic>
      <p:cxnSp>
        <p:nvCxnSpPr>
          <p:cNvPr id="7" name="Connecteur droit 6"/>
          <p:cNvCxnSpPr/>
          <p:nvPr/>
        </p:nvCxnSpPr>
        <p:spPr>
          <a:xfrm flipH="1" flipV="1">
            <a:off x="3212685" y="2025915"/>
            <a:ext cx="3220074" cy="146771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10" descr="bioRxiv"/>
          <p:cNvPicPr>
            <a:picLocks noChangeAspect="1" noChangeArrowheads="1"/>
          </p:cNvPicPr>
          <p:nvPr/>
        </p:nvPicPr>
        <p:blipFill rotWithShape="1">
          <a:blip r:embed="rId4">
            <a:extLst>
              <a:ext uri="{28A0092B-C50C-407E-A947-70E740481C1C}">
                <a14:useLocalDpi xmlns:a14="http://schemas.microsoft.com/office/drawing/2010/main" val="0"/>
              </a:ext>
            </a:extLst>
          </a:blip>
          <a:srcRect l="38590"/>
          <a:stretch/>
        </p:blipFill>
        <p:spPr bwMode="auto">
          <a:xfrm>
            <a:off x="8375559" y="1323244"/>
            <a:ext cx="1977808" cy="7535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Connecteur droit 10"/>
          <p:cNvCxnSpPr/>
          <p:nvPr/>
        </p:nvCxnSpPr>
        <p:spPr>
          <a:xfrm flipH="1">
            <a:off x="6432759" y="1674580"/>
            <a:ext cx="2993159" cy="1819045"/>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Ellipse 9"/>
          <p:cNvSpPr/>
          <p:nvPr/>
        </p:nvSpPr>
        <p:spPr>
          <a:xfrm>
            <a:off x="3212685" y="1979732"/>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098" name="Picture 2" descr="Image result for 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5256" y="3698895"/>
            <a:ext cx="1514858" cy="122755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11"/>
          <p:cNvCxnSpPr/>
          <p:nvPr/>
        </p:nvCxnSpPr>
        <p:spPr>
          <a:xfrm flipH="1">
            <a:off x="3130140" y="3478760"/>
            <a:ext cx="3320944" cy="85083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9448285" y="2928612"/>
            <a:ext cx="1274026" cy="1274026"/>
          </a:xfrm>
          <a:prstGeom prst="rect">
            <a:avLst/>
          </a:prstGeom>
        </p:spPr>
      </p:pic>
      <p:cxnSp>
        <p:nvCxnSpPr>
          <p:cNvPr id="16" name="Connecteur droit 15"/>
          <p:cNvCxnSpPr/>
          <p:nvPr/>
        </p:nvCxnSpPr>
        <p:spPr>
          <a:xfrm flipH="1">
            <a:off x="6403313" y="3493625"/>
            <a:ext cx="3681985" cy="395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Image 8"/>
          <p:cNvPicPr>
            <a:picLocks noChangeAspect="1"/>
          </p:cNvPicPr>
          <p:nvPr/>
        </p:nvPicPr>
        <p:blipFill rotWithShape="1">
          <a:blip r:embed="rId7"/>
          <a:srcRect r="41976" b="49655"/>
          <a:stretch/>
        </p:blipFill>
        <p:spPr>
          <a:xfrm>
            <a:off x="7706211" y="4910424"/>
            <a:ext cx="3604504" cy="1758350"/>
          </a:xfrm>
          <a:prstGeom prst="rect">
            <a:avLst/>
          </a:prstGeom>
        </p:spPr>
      </p:pic>
      <p:cxnSp>
        <p:nvCxnSpPr>
          <p:cNvPr id="19" name="Connecteur droit 18"/>
          <p:cNvCxnSpPr>
            <a:endCxn id="10" idx="4"/>
          </p:cNvCxnSpPr>
          <p:nvPr/>
        </p:nvCxnSpPr>
        <p:spPr>
          <a:xfrm flipV="1">
            <a:off x="3133335" y="2123732"/>
            <a:ext cx="151350" cy="2205858"/>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flipV="1">
            <a:off x="6444436" y="3516822"/>
            <a:ext cx="3064027" cy="2504861"/>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Ellipse 4"/>
          <p:cNvSpPr/>
          <p:nvPr/>
        </p:nvSpPr>
        <p:spPr>
          <a:xfrm>
            <a:off x="6336435" y="3394083"/>
            <a:ext cx="216000" cy="216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Ellipse 13"/>
          <p:cNvSpPr/>
          <p:nvPr/>
        </p:nvSpPr>
        <p:spPr>
          <a:xfrm>
            <a:off x="3075744" y="4259529"/>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Connecteur droit 22"/>
          <p:cNvCxnSpPr>
            <a:stCxn id="17" idx="4"/>
          </p:cNvCxnSpPr>
          <p:nvPr/>
        </p:nvCxnSpPr>
        <p:spPr>
          <a:xfrm flipH="1" flipV="1">
            <a:off x="9438679" y="1682297"/>
            <a:ext cx="615892" cy="1868463"/>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a:stCxn id="22" idx="4"/>
          </p:cNvCxnSpPr>
          <p:nvPr/>
        </p:nvCxnSpPr>
        <p:spPr>
          <a:xfrm flipV="1">
            <a:off x="9511596" y="3459671"/>
            <a:ext cx="550990" cy="2653259"/>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a:endCxn id="22" idx="5"/>
          </p:cNvCxnSpPr>
          <p:nvPr/>
        </p:nvCxnSpPr>
        <p:spPr>
          <a:xfrm>
            <a:off x="3175537" y="4353295"/>
            <a:ext cx="6386971" cy="1738547"/>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Ellipse 21"/>
          <p:cNvSpPr/>
          <p:nvPr/>
        </p:nvSpPr>
        <p:spPr>
          <a:xfrm>
            <a:off x="9439596" y="5968930"/>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Ellipse 16"/>
          <p:cNvSpPr/>
          <p:nvPr/>
        </p:nvSpPr>
        <p:spPr>
          <a:xfrm>
            <a:off x="9982571" y="3406760"/>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Ellipse 12"/>
          <p:cNvSpPr/>
          <p:nvPr/>
        </p:nvSpPr>
        <p:spPr>
          <a:xfrm>
            <a:off x="9364463" y="1628035"/>
            <a:ext cx="144000"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0943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2103746" y="2449081"/>
            <a:ext cx="8246168" cy="1015663"/>
          </a:xfrm>
          <a:prstGeom prst="rect">
            <a:avLst/>
          </a:prstGeom>
          <a:noFill/>
        </p:spPr>
        <p:txBody>
          <a:bodyPr wrap="none" rtlCol="0">
            <a:spAutoFit/>
          </a:bodyPr>
          <a:lstStyle/>
          <a:p>
            <a:pPr algn="ctr"/>
            <a:r>
              <a:rPr lang="fr-CA" sz="6000" dirty="0">
                <a:solidFill>
                  <a:schemeClr val="bg1"/>
                </a:solidFill>
                <a:latin typeface="Raleway SemiBold" panose="020B0703030101060003" pitchFamily="34" charset="0"/>
              </a:rPr>
              <a:t>Les données ouvertes</a:t>
            </a:r>
            <a:endParaRPr lang="en-CA" sz="6000" dirty="0">
              <a:solidFill>
                <a:schemeClr val="bg1"/>
              </a:solidFill>
              <a:latin typeface="Raleway SemiBold" panose="020B0703030101060003" pitchFamily="34" charset="0"/>
            </a:endParaRPr>
          </a:p>
        </p:txBody>
      </p:sp>
    </p:spTree>
    <p:extLst>
      <p:ext uri="{BB962C8B-B14F-4D97-AF65-F5344CB8AC3E}">
        <p14:creationId xmlns:p14="http://schemas.microsoft.com/office/powerpoint/2010/main" val="363728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5455403" y="1487837"/>
            <a:ext cx="184731" cy="369332"/>
          </a:xfrm>
          <a:prstGeom prst="rect">
            <a:avLst/>
          </a:prstGeom>
          <a:noFill/>
        </p:spPr>
        <p:txBody>
          <a:bodyPr wrap="none" rtlCol="0">
            <a:spAutoFit/>
          </a:bodyPr>
          <a:lstStyle/>
          <a:p>
            <a:endParaRPr lang="en-CA"/>
          </a:p>
        </p:txBody>
      </p:sp>
      <p:sp>
        <p:nvSpPr>
          <p:cNvPr id="3" name="ZoneTexte 2"/>
          <p:cNvSpPr txBox="1"/>
          <p:nvPr/>
        </p:nvSpPr>
        <p:spPr>
          <a:xfrm>
            <a:off x="1207271" y="336204"/>
            <a:ext cx="10315644" cy="954107"/>
          </a:xfrm>
          <a:prstGeom prst="rect">
            <a:avLst/>
          </a:prstGeom>
          <a:noFill/>
        </p:spPr>
        <p:txBody>
          <a:bodyPr wrap="none" rtlCol="0">
            <a:spAutoFit/>
          </a:bodyPr>
          <a:lstStyle/>
          <a:p>
            <a:r>
              <a:rPr lang="en-CA" sz="5600" dirty="0" err="1">
                <a:solidFill>
                  <a:schemeClr val="bg1"/>
                </a:solidFill>
                <a:latin typeface="Raleway" panose="020B0503030101060003" pitchFamily="34" charset="0"/>
              </a:rPr>
              <a:t>Pourquoi</a:t>
            </a:r>
            <a:r>
              <a:rPr lang="en-CA" sz="5600" dirty="0">
                <a:solidFill>
                  <a:schemeClr val="bg1"/>
                </a:solidFill>
                <a:latin typeface="Raleway" panose="020B0503030101060003" pitchFamily="34" charset="0"/>
              </a:rPr>
              <a:t> </a:t>
            </a:r>
            <a:r>
              <a:rPr lang="en-CA" sz="5600" dirty="0" err="1">
                <a:solidFill>
                  <a:schemeClr val="bg1"/>
                </a:solidFill>
                <a:latin typeface="Raleway" panose="020B0503030101060003" pitchFamily="34" charset="0"/>
              </a:rPr>
              <a:t>ouvrir</a:t>
            </a:r>
            <a:r>
              <a:rPr lang="en-CA" sz="5600" dirty="0">
                <a:solidFill>
                  <a:schemeClr val="bg1"/>
                </a:solidFill>
                <a:latin typeface="Raleway" panose="020B0503030101060003" pitchFamily="34" charset="0"/>
              </a:rPr>
              <a:t> </a:t>
            </a:r>
            <a:r>
              <a:rPr lang="en-CA" sz="5600" dirty="0" err="1">
                <a:solidFill>
                  <a:schemeClr val="bg1"/>
                </a:solidFill>
                <a:latin typeface="Raleway" panose="020B0503030101060003" pitchFamily="34" charset="0"/>
              </a:rPr>
              <a:t>mes</a:t>
            </a:r>
            <a:r>
              <a:rPr lang="en-CA" sz="5600" dirty="0">
                <a:solidFill>
                  <a:schemeClr val="bg1"/>
                </a:solidFill>
                <a:latin typeface="Raleway" panose="020B0503030101060003" pitchFamily="34" charset="0"/>
              </a:rPr>
              <a:t> </a:t>
            </a:r>
            <a:r>
              <a:rPr lang="en-CA" sz="5600" dirty="0" err="1">
                <a:solidFill>
                  <a:schemeClr val="bg1"/>
                </a:solidFill>
                <a:latin typeface="Raleway" panose="020B0503030101060003" pitchFamily="34" charset="0"/>
              </a:rPr>
              <a:t>données</a:t>
            </a:r>
            <a:r>
              <a:rPr lang="en-CA" sz="5600" dirty="0">
                <a:solidFill>
                  <a:schemeClr val="bg1"/>
                </a:solidFill>
                <a:latin typeface="Raleway" panose="020B0503030101060003" pitchFamily="34" charset="0"/>
              </a:rPr>
              <a:t>?</a:t>
            </a:r>
          </a:p>
        </p:txBody>
      </p:sp>
      <p:sp>
        <p:nvSpPr>
          <p:cNvPr id="4" name="Rectangle : coins arrondis 3"/>
          <p:cNvSpPr/>
          <p:nvPr/>
        </p:nvSpPr>
        <p:spPr>
          <a:xfrm>
            <a:off x="226435" y="1741932"/>
            <a:ext cx="2182762" cy="1486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Ellipse 4"/>
          <p:cNvSpPr/>
          <p:nvPr/>
        </p:nvSpPr>
        <p:spPr>
          <a:xfrm>
            <a:off x="1122397" y="1807723"/>
            <a:ext cx="376085" cy="339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latin typeface="Bernard MT Condensed" panose="02050806060905020404" pitchFamily="18" charset="0"/>
              </a:rPr>
              <a:t>1</a:t>
            </a:r>
            <a:endParaRPr lang="en-CA" sz="1600" dirty="0">
              <a:latin typeface="Bernard MT Condensed" panose="02050806060905020404" pitchFamily="18" charset="0"/>
            </a:endParaRPr>
          </a:p>
        </p:txBody>
      </p:sp>
      <p:sp>
        <p:nvSpPr>
          <p:cNvPr id="6" name="ZoneTexte 5"/>
          <p:cNvSpPr txBox="1"/>
          <p:nvPr/>
        </p:nvSpPr>
        <p:spPr>
          <a:xfrm>
            <a:off x="286123" y="2230072"/>
            <a:ext cx="2063385" cy="830997"/>
          </a:xfrm>
          <a:prstGeom prst="rect">
            <a:avLst/>
          </a:prstGeom>
          <a:noFill/>
        </p:spPr>
        <p:txBody>
          <a:bodyPr wrap="none" rtlCol="0">
            <a:spAutoFit/>
          </a:bodyPr>
          <a:lstStyle/>
          <a:p>
            <a:r>
              <a:rPr lang="en-CA" sz="2400" dirty="0" err="1">
                <a:latin typeface="Raleway" panose="020B0503030101060003" pitchFamily="34" charset="0"/>
              </a:rPr>
              <a:t>Imputabilité</a:t>
            </a:r>
            <a:r>
              <a:rPr lang="en-CA" sz="2400" dirty="0">
                <a:latin typeface="Raleway" panose="020B0503030101060003" pitchFamily="34" charset="0"/>
              </a:rPr>
              <a:t>/</a:t>
            </a:r>
          </a:p>
          <a:p>
            <a:r>
              <a:rPr lang="fr-CA" sz="2400" dirty="0" err="1">
                <a:latin typeface="Raleway" panose="020B0503030101060003" pitchFamily="34" charset="0"/>
              </a:rPr>
              <a:t>Réplicabilité</a:t>
            </a:r>
            <a:endParaRPr lang="en-CA" sz="2400" dirty="0">
              <a:latin typeface="Raleway" panose="020B0503030101060003" pitchFamily="34" charset="0"/>
            </a:endParaRPr>
          </a:p>
        </p:txBody>
      </p:sp>
      <p:sp>
        <p:nvSpPr>
          <p:cNvPr id="7" name="Rectangle : coins arrondis 6"/>
          <p:cNvSpPr/>
          <p:nvPr/>
        </p:nvSpPr>
        <p:spPr>
          <a:xfrm>
            <a:off x="5774907" y="1829815"/>
            <a:ext cx="3158668" cy="1486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Ellipse 7"/>
          <p:cNvSpPr/>
          <p:nvPr/>
        </p:nvSpPr>
        <p:spPr>
          <a:xfrm>
            <a:off x="7103878" y="1895606"/>
            <a:ext cx="376085" cy="339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latin typeface="Bernard MT Condensed" panose="02050806060905020404" pitchFamily="18" charset="0"/>
              </a:rPr>
              <a:t>3</a:t>
            </a:r>
            <a:endParaRPr lang="en-CA" sz="1600" dirty="0">
              <a:latin typeface="Bernard MT Condensed" panose="02050806060905020404" pitchFamily="18" charset="0"/>
            </a:endParaRPr>
          </a:p>
        </p:txBody>
      </p:sp>
      <p:sp>
        <p:nvSpPr>
          <p:cNvPr id="9" name="ZoneTexte 8"/>
          <p:cNvSpPr txBox="1"/>
          <p:nvPr/>
        </p:nvSpPr>
        <p:spPr>
          <a:xfrm>
            <a:off x="5623407" y="2274283"/>
            <a:ext cx="3435771" cy="830997"/>
          </a:xfrm>
          <a:prstGeom prst="rect">
            <a:avLst/>
          </a:prstGeom>
          <a:noFill/>
        </p:spPr>
        <p:txBody>
          <a:bodyPr wrap="square" rtlCol="0">
            <a:spAutoFit/>
          </a:bodyPr>
          <a:lstStyle/>
          <a:p>
            <a:pPr algn="ctr"/>
            <a:r>
              <a:rPr lang="fr-CA" sz="2400" dirty="0">
                <a:latin typeface="Raleway" panose="020B0503030101060003" pitchFamily="34" charset="0"/>
              </a:rPr>
              <a:t>Efficacité/visibilité de</a:t>
            </a:r>
          </a:p>
          <a:p>
            <a:pPr algn="ctr"/>
            <a:r>
              <a:rPr lang="fr-CA" sz="2400" dirty="0">
                <a:latin typeface="Raleway" panose="020B0503030101060003" pitchFamily="34" charset="0"/>
              </a:rPr>
              <a:t> la recherche</a:t>
            </a:r>
            <a:endParaRPr lang="en-CA" sz="2400" dirty="0">
              <a:latin typeface="Raleway" panose="020B0503030101060003" pitchFamily="34" charset="0"/>
            </a:endParaRPr>
          </a:p>
        </p:txBody>
      </p:sp>
      <p:sp>
        <p:nvSpPr>
          <p:cNvPr id="10" name="Rectangle : coins arrondis 9"/>
          <p:cNvSpPr/>
          <p:nvPr/>
        </p:nvSpPr>
        <p:spPr>
          <a:xfrm>
            <a:off x="3005526" y="1784414"/>
            <a:ext cx="2312878" cy="15321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Ellipse 10"/>
          <p:cNvSpPr/>
          <p:nvPr/>
        </p:nvSpPr>
        <p:spPr>
          <a:xfrm>
            <a:off x="3901488" y="1850206"/>
            <a:ext cx="376085" cy="339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latin typeface="Bernard MT Condensed" panose="02050806060905020404" pitchFamily="18" charset="0"/>
              </a:rPr>
              <a:t>2</a:t>
            </a:r>
            <a:endParaRPr lang="en-CA" sz="1600" dirty="0">
              <a:latin typeface="Bernard MT Condensed" panose="02050806060905020404" pitchFamily="18" charset="0"/>
            </a:endParaRPr>
          </a:p>
        </p:txBody>
      </p:sp>
      <p:sp>
        <p:nvSpPr>
          <p:cNvPr id="12" name="ZoneTexte 11"/>
          <p:cNvSpPr txBox="1"/>
          <p:nvPr/>
        </p:nvSpPr>
        <p:spPr>
          <a:xfrm>
            <a:off x="3055484" y="2274660"/>
            <a:ext cx="2252540" cy="830997"/>
          </a:xfrm>
          <a:prstGeom prst="rect">
            <a:avLst/>
          </a:prstGeom>
          <a:noFill/>
        </p:spPr>
        <p:txBody>
          <a:bodyPr wrap="square" rtlCol="0">
            <a:spAutoFit/>
          </a:bodyPr>
          <a:lstStyle/>
          <a:p>
            <a:r>
              <a:rPr lang="fr-CA" sz="2400" dirty="0">
                <a:latin typeface="Raleway" panose="020B0503030101060003" pitchFamily="34" charset="0"/>
              </a:rPr>
              <a:t>Favoriser les </a:t>
            </a:r>
          </a:p>
          <a:p>
            <a:r>
              <a:rPr lang="fr-CA" sz="2400" dirty="0">
                <a:latin typeface="Raleway" panose="020B0503030101060003" pitchFamily="34" charset="0"/>
              </a:rPr>
              <a:t>Collaborations</a:t>
            </a:r>
            <a:endParaRPr lang="en-CA" sz="2400" dirty="0">
              <a:latin typeface="Raleway" panose="020B0503030101060003" pitchFamily="34" charset="0"/>
            </a:endParaRPr>
          </a:p>
        </p:txBody>
      </p:sp>
      <p:sp>
        <p:nvSpPr>
          <p:cNvPr id="13" name="ZoneTexte 12"/>
          <p:cNvSpPr txBox="1"/>
          <p:nvPr/>
        </p:nvSpPr>
        <p:spPr>
          <a:xfrm>
            <a:off x="4946631" y="3671986"/>
            <a:ext cx="3021981" cy="954107"/>
          </a:xfrm>
          <a:prstGeom prst="rect">
            <a:avLst/>
          </a:prstGeom>
          <a:noFill/>
        </p:spPr>
        <p:txBody>
          <a:bodyPr wrap="none" rtlCol="0">
            <a:spAutoFit/>
          </a:bodyPr>
          <a:lstStyle/>
          <a:p>
            <a:r>
              <a:rPr lang="en-CA" sz="5600" dirty="0" err="1">
                <a:solidFill>
                  <a:schemeClr val="bg1"/>
                </a:solidFill>
                <a:latin typeface="Raleway" panose="020B0503030101060003" pitchFamily="34" charset="0"/>
              </a:rPr>
              <a:t>Crainte</a:t>
            </a:r>
            <a:r>
              <a:rPr lang="en-CA" sz="5600" dirty="0">
                <a:solidFill>
                  <a:schemeClr val="bg1"/>
                </a:solidFill>
                <a:latin typeface="Raleway" panose="020B0503030101060003" pitchFamily="34" charset="0"/>
              </a:rPr>
              <a:t>….</a:t>
            </a:r>
          </a:p>
        </p:txBody>
      </p:sp>
      <p:sp>
        <p:nvSpPr>
          <p:cNvPr id="19" name="Rectangle : coins arrondis 18"/>
          <p:cNvSpPr/>
          <p:nvPr/>
        </p:nvSpPr>
        <p:spPr>
          <a:xfrm>
            <a:off x="3457372" y="4716022"/>
            <a:ext cx="2182762" cy="18470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8" name="Groupe 17"/>
          <p:cNvGrpSpPr/>
          <p:nvPr/>
        </p:nvGrpSpPr>
        <p:grpSpPr>
          <a:xfrm>
            <a:off x="3898377" y="4984955"/>
            <a:ext cx="1441439" cy="1441439"/>
            <a:chOff x="1853160" y="4984955"/>
            <a:chExt cx="1441439" cy="1441439"/>
          </a:xfrm>
        </p:grpSpPr>
        <p:pic>
          <p:nvPicPr>
            <p:cNvPr id="15" name="Imag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3160" y="4984955"/>
              <a:ext cx="1441439" cy="1441439"/>
            </a:xfrm>
            <a:prstGeom prst="rect">
              <a:avLst/>
            </a:prstGeom>
          </p:spPr>
        </p:pic>
        <p:sp>
          <p:nvSpPr>
            <p:cNvPr id="17" name="Ellipse 16"/>
            <p:cNvSpPr/>
            <p:nvPr/>
          </p:nvSpPr>
          <p:spPr>
            <a:xfrm>
              <a:off x="2760617" y="5366039"/>
              <a:ext cx="450036" cy="44257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0" name="Rectangle : coins arrondis 19"/>
          <p:cNvSpPr/>
          <p:nvPr/>
        </p:nvSpPr>
        <p:spPr>
          <a:xfrm>
            <a:off x="6247273" y="5208319"/>
            <a:ext cx="3118161" cy="86241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ZoneTexte 21"/>
          <p:cNvSpPr txBox="1"/>
          <p:nvPr/>
        </p:nvSpPr>
        <p:spPr>
          <a:xfrm>
            <a:off x="6243265" y="5388177"/>
            <a:ext cx="3126177" cy="461665"/>
          </a:xfrm>
          <a:prstGeom prst="rect">
            <a:avLst/>
          </a:prstGeom>
          <a:noFill/>
        </p:spPr>
        <p:txBody>
          <a:bodyPr wrap="none" rtlCol="0">
            <a:spAutoFit/>
          </a:bodyPr>
          <a:lstStyle/>
          <a:p>
            <a:pPr algn="ctr"/>
            <a:r>
              <a:rPr lang="fr-CA" sz="2400" dirty="0">
                <a:latin typeface="Raleway" panose="020B0503030101060003" pitchFamily="34" charset="0"/>
              </a:rPr>
              <a:t>Qualité des données</a:t>
            </a:r>
            <a:endParaRPr lang="en-CA" sz="2400" dirty="0">
              <a:latin typeface="Raleway" panose="020B0503030101060003" pitchFamily="34" charset="0"/>
            </a:endParaRPr>
          </a:p>
        </p:txBody>
      </p:sp>
      <p:sp>
        <p:nvSpPr>
          <p:cNvPr id="23" name="Rectangle : coins arrondis 22"/>
          <p:cNvSpPr/>
          <p:nvPr/>
        </p:nvSpPr>
        <p:spPr>
          <a:xfrm>
            <a:off x="9309415" y="1823148"/>
            <a:ext cx="2433680" cy="1486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Ellipse 23"/>
          <p:cNvSpPr/>
          <p:nvPr/>
        </p:nvSpPr>
        <p:spPr>
          <a:xfrm>
            <a:off x="10374075" y="1904026"/>
            <a:ext cx="376085" cy="3392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latin typeface="Bernard MT Condensed" panose="02050806060905020404" pitchFamily="18" charset="0"/>
              </a:rPr>
              <a:t>4</a:t>
            </a:r>
            <a:endParaRPr lang="en-CA" sz="1600" dirty="0">
              <a:latin typeface="Bernard MT Condensed" panose="02050806060905020404" pitchFamily="18" charset="0"/>
            </a:endParaRPr>
          </a:p>
        </p:txBody>
      </p:sp>
      <p:sp>
        <p:nvSpPr>
          <p:cNvPr id="25" name="ZoneTexte 24"/>
          <p:cNvSpPr txBox="1"/>
          <p:nvPr/>
        </p:nvSpPr>
        <p:spPr>
          <a:xfrm>
            <a:off x="9309415" y="2309029"/>
            <a:ext cx="2433680" cy="830997"/>
          </a:xfrm>
          <a:prstGeom prst="rect">
            <a:avLst/>
          </a:prstGeom>
          <a:noFill/>
        </p:spPr>
        <p:txBody>
          <a:bodyPr wrap="none" rtlCol="0">
            <a:spAutoFit/>
          </a:bodyPr>
          <a:lstStyle/>
          <a:p>
            <a:pPr algn="ctr"/>
            <a:r>
              <a:rPr lang="fr-CA" sz="2400" dirty="0">
                <a:latin typeface="Raleway" panose="020B0503030101060003" pitchFamily="34" charset="0"/>
              </a:rPr>
              <a:t>GBS</a:t>
            </a:r>
          </a:p>
          <a:p>
            <a:pPr algn="ctr"/>
            <a:r>
              <a:rPr lang="fr-CA" sz="2400" dirty="0">
                <a:latin typeface="Raleway" panose="020B0503030101060003" pitchFamily="34" charset="0"/>
              </a:rPr>
              <a:t>(Gros Bon Sens)</a:t>
            </a:r>
            <a:endParaRPr lang="en-CA" sz="2400" dirty="0">
              <a:latin typeface="Raleway" panose="020B0503030101060003" pitchFamily="34" charset="0"/>
            </a:endParaRPr>
          </a:p>
        </p:txBody>
      </p:sp>
    </p:spTree>
    <p:extLst>
      <p:ext uri="{BB962C8B-B14F-4D97-AF65-F5344CB8AC3E}">
        <p14:creationId xmlns:p14="http://schemas.microsoft.com/office/powerpoint/2010/main" val="3364737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7" name="Ellipse 16"/>
          <p:cNvSpPr/>
          <p:nvPr/>
        </p:nvSpPr>
        <p:spPr>
          <a:xfrm>
            <a:off x="4619655" y="4624068"/>
            <a:ext cx="1710813" cy="1714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65" y="3114386"/>
            <a:ext cx="2168703" cy="2168703"/>
          </a:xfrm>
          <a:prstGeom prst="rect">
            <a:avLst/>
          </a:prstGeom>
        </p:spPr>
      </p:pic>
      <p:sp>
        <p:nvSpPr>
          <p:cNvPr id="9" name="Ellipse 8"/>
          <p:cNvSpPr/>
          <p:nvPr/>
        </p:nvSpPr>
        <p:spPr>
          <a:xfrm>
            <a:off x="2531311" y="1056787"/>
            <a:ext cx="6312310" cy="28753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ZoneTexte 1"/>
          <p:cNvSpPr txBox="1"/>
          <p:nvPr/>
        </p:nvSpPr>
        <p:spPr>
          <a:xfrm>
            <a:off x="4989588" y="1537719"/>
            <a:ext cx="184731" cy="369332"/>
          </a:xfrm>
          <a:prstGeom prst="rect">
            <a:avLst/>
          </a:prstGeom>
          <a:noFill/>
        </p:spPr>
        <p:txBody>
          <a:bodyPr wrap="none" rtlCol="0">
            <a:spAutoFit/>
          </a:bodyPr>
          <a:lstStyle/>
          <a:p>
            <a:endParaRPr lang="en-CA"/>
          </a:p>
        </p:txBody>
      </p:sp>
      <p:pic>
        <p:nvPicPr>
          <p:cNvPr id="4" name="Picture 2" descr="http://wiki.datadryad.org/images/9/91/Dryad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410" y="2237789"/>
            <a:ext cx="2261419" cy="12640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www.dataone.org/sites/all/images/DataONE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431" y="1361275"/>
            <a:ext cx="3575767" cy="8492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upload.wikimedia.org/wikipedia/commons/thumb/d/df/Figshare_logo.svg/2000px-Figshare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5899" y="2361101"/>
            <a:ext cx="2694874" cy="8327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DOI.jpg"/>
          <p:cNvPicPr>
            <a:picLocks noChangeAspect="1"/>
          </p:cNvPicPr>
          <p:nvPr/>
        </p:nvPicPr>
        <p:blipFill rotWithShape="1">
          <a:blip r:embed="rId6">
            <a:extLst>
              <a:ext uri="{28A0092B-C50C-407E-A947-70E740481C1C}">
                <a14:useLocalDpi xmlns:a14="http://schemas.microsoft.com/office/drawing/2010/main" val="0"/>
              </a:ext>
            </a:extLst>
          </a:blip>
          <a:srcRect r="6215"/>
          <a:stretch/>
        </p:blipFill>
        <p:spPr>
          <a:xfrm>
            <a:off x="4732231" y="4773993"/>
            <a:ext cx="1473438" cy="1436801"/>
          </a:xfrm>
          <a:prstGeom prst="ellipse">
            <a:avLst/>
          </a:prstGeom>
        </p:spPr>
      </p:pic>
      <p:sp>
        <p:nvSpPr>
          <p:cNvPr id="10" name="ZoneTexte 9"/>
          <p:cNvSpPr txBox="1"/>
          <p:nvPr/>
        </p:nvSpPr>
        <p:spPr>
          <a:xfrm>
            <a:off x="452864" y="5242730"/>
            <a:ext cx="1412503" cy="584775"/>
          </a:xfrm>
          <a:prstGeom prst="rect">
            <a:avLst/>
          </a:prstGeom>
          <a:noFill/>
        </p:spPr>
        <p:txBody>
          <a:bodyPr wrap="none" rtlCol="0">
            <a:spAutoFit/>
          </a:bodyPr>
          <a:lstStyle/>
          <a:p>
            <a:r>
              <a:rPr lang="fr-CA" sz="3200" dirty="0">
                <a:solidFill>
                  <a:schemeClr val="bg1"/>
                </a:solidFill>
                <a:latin typeface="PT Sans Narrow" panose="020B0506020203020204" pitchFamily="34" charset="0"/>
              </a:rPr>
              <a:t>Données</a:t>
            </a:r>
            <a:endParaRPr lang="en-CA" sz="3200" dirty="0">
              <a:solidFill>
                <a:schemeClr val="bg1"/>
              </a:solidFill>
              <a:latin typeface="PT Sans Narrow" panose="020B0506020203020204" pitchFamily="34" charset="0"/>
            </a:endParaRPr>
          </a:p>
        </p:txBody>
      </p:sp>
      <p:sp>
        <p:nvSpPr>
          <p:cNvPr id="12" name="Flèche : bas 11"/>
          <p:cNvSpPr/>
          <p:nvPr/>
        </p:nvSpPr>
        <p:spPr>
          <a:xfrm rot="14230880">
            <a:off x="2109750" y="3169065"/>
            <a:ext cx="850823" cy="945537"/>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èche : bas 11"/>
          <p:cNvSpPr/>
          <p:nvPr/>
        </p:nvSpPr>
        <p:spPr>
          <a:xfrm>
            <a:off x="5127598" y="4021008"/>
            <a:ext cx="809829" cy="538819"/>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ZoneTexte 14"/>
          <p:cNvSpPr txBox="1"/>
          <p:nvPr/>
        </p:nvSpPr>
        <p:spPr>
          <a:xfrm>
            <a:off x="4732231" y="6253581"/>
            <a:ext cx="1476751" cy="584775"/>
          </a:xfrm>
          <a:prstGeom prst="rect">
            <a:avLst/>
          </a:prstGeom>
          <a:noFill/>
        </p:spPr>
        <p:txBody>
          <a:bodyPr wrap="none" rtlCol="0">
            <a:spAutoFit/>
          </a:bodyPr>
          <a:lstStyle/>
          <a:p>
            <a:r>
              <a:rPr lang="fr-CA" sz="3200" dirty="0">
                <a:solidFill>
                  <a:schemeClr val="bg1"/>
                </a:solidFill>
                <a:latin typeface="PT Sans Narrow" panose="020B0506020203020204" pitchFamily="34" charset="0"/>
              </a:rPr>
              <a:t>Propriété</a:t>
            </a:r>
            <a:endParaRPr lang="en-CA" sz="3200" dirty="0">
              <a:solidFill>
                <a:schemeClr val="bg1"/>
              </a:solidFill>
              <a:latin typeface="PT Sans Narrow" panose="020B0506020203020204" pitchFamily="34" charset="0"/>
            </a:endParaRPr>
          </a:p>
        </p:txBody>
      </p:sp>
      <p:pic>
        <p:nvPicPr>
          <p:cNvPr id="13" name="Imag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43621" y="3579037"/>
            <a:ext cx="2475910" cy="2475910"/>
          </a:xfrm>
          <a:prstGeom prst="rect">
            <a:avLst/>
          </a:prstGeom>
        </p:spPr>
      </p:pic>
      <p:sp>
        <p:nvSpPr>
          <p:cNvPr id="19" name="Flèche : bas 11"/>
          <p:cNvSpPr/>
          <p:nvPr/>
        </p:nvSpPr>
        <p:spPr>
          <a:xfrm rot="19028486">
            <a:off x="8920403" y="2718347"/>
            <a:ext cx="913081" cy="1298609"/>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ZoneTexte 20"/>
          <p:cNvSpPr txBox="1"/>
          <p:nvPr/>
        </p:nvSpPr>
        <p:spPr>
          <a:xfrm>
            <a:off x="9371285" y="4331680"/>
            <a:ext cx="1420582" cy="584775"/>
          </a:xfrm>
          <a:prstGeom prst="rect">
            <a:avLst/>
          </a:prstGeom>
          <a:noFill/>
        </p:spPr>
        <p:txBody>
          <a:bodyPr wrap="none" rtlCol="0">
            <a:spAutoFit/>
          </a:bodyPr>
          <a:lstStyle/>
          <a:p>
            <a:r>
              <a:rPr lang="fr-CA" sz="3200" dirty="0">
                <a:solidFill>
                  <a:schemeClr val="bg1"/>
                </a:solidFill>
                <a:latin typeface="PT Sans Narrow" panose="020B0506020203020204" pitchFamily="34" charset="0"/>
              </a:rPr>
              <a:t>Analyses</a:t>
            </a:r>
            <a:endParaRPr lang="en-CA" sz="3200" dirty="0">
              <a:solidFill>
                <a:schemeClr val="bg1"/>
              </a:solidFill>
              <a:latin typeface="PT Sans Narrow" panose="020B0506020203020204" pitchFamily="34" charset="0"/>
            </a:endParaRPr>
          </a:p>
        </p:txBody>
      </p:sp>
      <p:sp>
        <p:nvSpPr>
          <p:cNvPr id="18" name="ZoneTexte 17"/>
          <p:cNvSpPr txBox="1"/>
          <p:nvPr/>
        </p:nvSpPr>
        <p:spPr>
          <a:xfrm>
            <a:off x="1015551" y="83626"/>
            <a:ext cx="10629833" cy="954107"/>
          </a:xfrm>
          <a:prstGeom prst="rect">
            <a:avLst/>
          </a:prstGeom>
          <a:noFill/>
        </p:spPr>
        <p:txBody>
          <a:bodyPr wrap="none" rtlCol="0">
            <a:spAutoFit/>
          </a:bodyPr>
          <a:lstStyle/>
          <a:p>
            <a:r>
              <a:rPr lang="en-CA" sz="5600" dirty="0">
                <a:solidFill>
                  <a:schemeClr val="bg1"/>
                </a:solidFill>
                <a:latin typeface="Raleway" panose="020B0503030101060003" pitchFamily="34" charset="0"/>
              </a:rPr>
              <a:t>Comment </a:t>
            </a:r>
            <a:r>
              <a:rPr lang="en-CA" sz="5600" dirty="0" err="1">
                <a:solidFill>
                  <a:schemeClr val="bg1"/>
                </a:solidFill>
                <a:latin typeface="Raleway" panose="020B0503030101060003" pitchFamily="34" charset="0"/>
              </a:rPr>
              <a:t>ouvrir</a:t>
            </a:r>
            <a:r>
              <a:rPr lang="en-CA" sz="5600" dirty="0">
                <a:solidFill>
                  <a:schemeClr val="bg1"/>
                </a:solidFill>
                <a:latin typeface="Raleway" panose="020B0503030101060003" pitchFamily="34" charset="0"/>
              </a:rPr>
              <a:t> </a:t>
            </a:r>
            <a:r>
              <a:rPr lang="en-CA" sz="5600" dirty="0" err="1">
                <a:solidFill>
                  <a:schemeClr val="bg1"/>
                </a:solidFill>
                <a:latin typeface="Raleway" panose="020B0503030101060003" pitchFamily="34" charset="0"/>
              </a:rPr>
              <a:t>mes</a:t>
            </a:r>
            <a:r>
              <a:rPr lang="en-CA" sz="5600" dirty="0">
                <a:solidFill>
                  <a:schemeClr val="bg1"/>
                </a:solidFill>
                <a:latin typeface="Raleway" panose="020B0503030101060003" pitchFamily="34" charset="0"/>
              </a:rPr>
              <a:t> </a:t>
            </a:r>
            <a:r>
              <a:rPr lang="en-CA" sz="5600" dirty="0" err="1">
                <a:solidFill>
                  <a:schemeClr val="bg1"/>
                </a:solidFill>
                <a:latin typeface="Raleway" panose="020B0503030101060003" pitchFamily="34" charset="0"/>
              </a:rPr>
              <a:t>données</a:t>
            </a:r>
            <a:r>
              <a:rPr lang="en-CA" sz="5600" dirty="0">
                <a:solidFill>
                  <a:schemeClr val="bg1"/>
                </a:solidFill>
                <a:latin typeface="Raleway" panose="020B0503030101060003" pitchFamily="34" charset="0"/>
              </a:rPr>
              <a:t>?</a:t>
            </a:r>
          </a:p>
        </p:txBody>
      </p:sp>
    </p:spTree>
    <p:extLst>
      <p:ext uri="{BB962C8B-B14F-4D97-AF65-F5344CB8AC3E}">
        <p14:creationId xmlns:p14="http://schemas.microsoft.com/office/powerpoint/2010/main" val="3615587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7" name="Ellipse 16"/>
          <p:cNvSpPr/>
          <p:nvPr/>
        </p:nvSpPr>
        <p:spPr>
          <a:xfrm>
            <a:off x="4619655" y="4624068"/>
            <a:ext cx="1710813" cy="17143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Ellipse 8"/>
          <p:cNvSpPr/>
          <p:nvPr/>
        </p:nvSpPr>
        <p:spPr>
          <a:xfrm>
            <a:off x="2531311" y="1056787"/>
            <a:ext cx="6312310" cy="28753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ZoneTexte 1"/>
          <p:cNvSpPr txBox="1"/>
          <p:nvPr/>
        </p:nvSpPr>
        <p:spPr>
          <a:xfrm>
            <a:off x="4989588" y="1537719"/>
            <a:ext cx="184731" cy="369332"/>
          </a:xfrm>
          <a:prstGeom prst="rect">
            <a:avLst/>
          </a:prstGeom>
          <a:noFill/>
        </p:spPr>
        <p:txBody>
          <a:bodyPr wrap="none" rtlCol="0">
            <a:spAutoFit/>
          </a:bodyPr>
          <a:lstStyle/>
          <a:p>
            <a:endParaRPr lang="en-CA"/>
          </a:p>
        </p:txBody>
      </p:sp>
      <p:pic>
        <p:nvPicPr>
          <p:cNvPr id="7" name="Picture 3" descr="DOI.jpg"/>
          <p:cNvPicPr>
            <a:picLocks noChangeAspect="1"/>
          </p:cNvPicPr>
          <p:nvPr/>
        </p:nvPicPr>
        <p:blipFill rotWithShape="1">
          <a:blip r:embed="rId2">
            <a:extLst>
              <a:ext uri="{28A0092B-C50C-407E-A947-70E740481C1C}">
                <a14:useLocalDpi xmlns:a14="http://schemas.microsoft.com/office/drawing/2010/main" val="0"/>
              </a:ext>
            </a:extLst>
          </a:blip>
          <a:srcRect r="6215"/>
          <a:stretch/>
        </p:blipFill>
        <p:spPr>
          <a:xfrm>
            <a:off x="4732231" y="4773993"/>
            <a:ext cx="1473438" cy="1436801"/>
          </a:xfrm>
          <a:prstGeom prst="ellipse">
            <a:avLst/>
          </a:prstGeom>
        </p:spPr>
      </p:pic>
      <p:sp>
        <p:nvSpPr>
          <p:cNvPr id="12" name="Flèche : bas 11"/>
          <p:cNvSpPr/>
          <p:nvPr/>
        </p:nvSpPr>
        <p:spPr>
          <a:xfrm rot="14230880">
            <a:off x="2109750" y="3169065"/>
            <a:ext cx="850823" cy="945537"/>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Flèche : bas 11"/>
          <p:cNvSpPr/>
          <p:nvPr/>
        </p:nvSpPr>
        <p:spPr>
          <a:xfrm>
            <a:off x="5127598" y="4021008"/>
            <a:ext cx="809829" cy="538819"/>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ZoneTexte 14"/>
          <p:cNvSpPr txBox="1"/>
          <p:nvPr/>
        </p:nvSpPr>
        <p:spPr>
          <a:xfrm>
            <a:off x="4732231" y="6253581"/>
            <a:ext cx="1476751" cy="584775"/>
          </a:xfrm>
          <a:prstGeom prst="rect">
            <a:avLst/>
          </a:prstGeom>
          <a:noFill/>
        </p:spPr>
        <p:txBody>
          <a:bodyPr wrap="none" rtlCol="0">
            <a:spAutoFit/>
          </a:bodyPr>
          <a:lstStyle/>
          <a:p>
            <a:r>
              <a:rPr lang="fr-CA" sz="3200" dirty="0">
                <a:solidFill>
                  <a:schemeClr val="bg1"/>
                </a:solidFill>
                <a:latin typeface="PT Sans Narrow" panose="020B0506020203020204" pitchFamily="34" charset="0"/>
              </a:rPr>
              <a:t>Propriété</a:t>
            </a:r>
            <a:endParaRPr lang="en-CA" sz="3200" dirty="0">
              <a:solidFill>
                <a:schemeClr val="bg1"/>
              </a:solidFill>
              <a:latin typeface="PT Sans Narrow" panose="020B0506020203020204" pitchFamily="34" charset="0"/>
            </a:endParaRPr>
          </a:p>
        </p:txBody>
      </p:sp>
      <p:pic>
        <p:nvPicPr>
          <p:cNvPr id="13" name="Imag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3621" y="3579037"/>
            <a:ext cx="2475910" cy="2475910"/>
          </a:xfrm>
          <a:prstGeom prst="rect">
            <a:avLst/>
          </a:prstGeom>
        </p:spPr>
      </p:pic>
      <p:sp>
        <p:nvSpPr>
          <p:cNvPr id="19" name="Flèche : bas 11"/>
          <p:cNvSpPr/>
          <p:nvPr/>
        </p:nvSpPr>
        <p:spPr>
          <a:xfrm rot="19028486">
            <a:off x="8920403" y="2718347"/>
            <a:ext cx="913081" cy="1298609"/>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ZoneTexte 20"/>
          <p:cNvSpPr txBox="1"/>
          <p:nvPr/>
        </p:nvSpPr>
        <p:spPr>
          <a:xfrm>
            <a:off x="9371285" y="4331680"/>
            <a:ext cx="1420582" cy="584775"/>
          </a:xfrm>
          <a:prstGeom prst="rect">
            <a:avLst/>
          </a:prstGeom>
          <a:noFill/>
        </p:spPr>
        <p:txBody>
          <a:bodyPr wrap="none" rtlCol="0">
            <a:spAutoFit/>
          </a:bodyPr>
          <a:lstStyle/>
          <a:p>
            <a:r>
              <a:rPr lang="fr-CA" sz="3200" dirty="0">
                <a:solidFill>
                  <a:schemeClr val="bg1"/>
                </a:solidFill>
                <a:latin typeface="PT Sans Narrow" panose="020B0506020203020204" pitchFamily="34" charset="0"/>
              </a:rPr>
              <a:t>Analyses</a:t>
            </a:r>
            <a:endParaRPr lang="en-CA" sz="3200" dirty="0">
              <a:solidFill>
                <a:schemeClr val="bg1"/>
              </a:solidFill>
              <a:latin typeface="PT Sans Narrow" panose="020B0506020203020204" pitchFamily="34" charset="0"/>
            </a:endParaRPr>
          </a:p>
        </p:txBody>
      </p:sp>
      <p:sp>
        <p:nvSpPr>
          <p:cNvPr id="18" name="ZoneTexte 17"/>
          <p:cNvSpPr txBox="1"/>
          <p:nvPr/>
        </p:nvSpPr>
        <p:spPr>
          <a:xfrm>
            <a:off x="1015551" y="83626"/>
            <a:ext cx="9910085" cy="954107"/>
          </a:xfrm>
          <a:prstGeom prst="rect">
            <a:avLst/>
          </a:prstGeom>
          <a:noFill/>
        </p:spPr>
        <p:txBody>
          <a:bodyPr wrap="none" rtlCol="0">
            <a:spAutoFit/>
          </a:bodyPr>
          <a:lstStyle/>
          <a:p>
            <a:r>
              <a:rPr lang="en-CA" sz="5600" dirty="0">
                <a:solidFill>
                  <a:schemeClr val="bg1"/>
                </a:solidFill>
                <a:latin typeface="Raleway" panose="020B0503030101060003" pitchFamily="34" charset="0"/>
              </a:rPr>
              <a:t>Comment </a:t>
            </a:r>
            <a:r>
              <a:rPr lang="en-CA" sz="5600" dirty="0" err="1">
                <a:solidFill>
                  <a:schemeClr val="bg1"/>
                </a:solidFill>
                <a:latin typeface="Raleway" panose="020B0503030101060003" pitchFamily="34" charset="0"/>
              </a:rPr>
              <a:t>ouvrir</a:t>
            </a:r>
            <a:r>
              <a:rPr lang="en-CA" sz="5600" dirty="0">
                <a:solidFill>
                  <a:schemeClr val="bg1"/>
                </a:solidFill>
                <a:latin typeface="Raleway" panose="020B0503030101060003" pitchFamily="34" charset="0"/>
              </a:rPr>
              <a:t> </a:t>
            </a:r>
            <a:r>
              <a:rPr lang="en-CA" sz="5600" dirty="0" err="1">
                <a:solidFill>
                  <a:schemeClr val="bg1"/>
                </a:solidFill>
                <a:latin typeface="Raleway" panose="020B0503030101060003" pitchFamily="34" charset="0"/>
              </a:rPr>
              <a:t>mes</a:t>
            </a:r>
            <a:r>
              <a:rPr lang="en-CA" sz="5600" dirty="0">
                <a:solidFill>
                  <a:schemeClr val="bg1"/>
                </a:solidFill>
                <a:latin typeface="Raleway" panose="020B0503030101060003" pitchFamily="34" charset="0"/>
              </a:rPr>
              <a:t> scripts?</a:t>
            </a:r>
          </a:p>
        </p:txBody>
      </p:sp>
      <p:pic>
        <p:nvPicPr>
          <p:cNvPr id="6146" name="Picture 2" descr="Image result for zenod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55" y="1294973"/>
            <a:ext cx="2276738" cy="910696"/>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8418" y="2398743"/>
            <a:ext cx="2775174" cy="1137821"/>
          </a:xfrm>
          <a:prstGeom prst="rect">
            <a:avLst/>
          </a:prstGeom>
        </p:spPr>
      </p:pic>
      <p:pic>
        <p:nvPicPr>
          <p:cNvPr id="22" name="Imag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3592" y="2470651"/>
            <a:ext cx="1127397" cy="937149"/>
          </a:xfrm>
          <a:prstGeom prst="rect">
            <a:avLst/>
          </a:prstGeom>
        </p:spPr>
      </p:pic>
      <p:pic>
        <p:nvPicPr>
          <p:cNvPr id="23" name="Image 22"/>
          <p:cNvPicPr>
            <a:picLocks noChangeAspect="1"/>
          </p:cNvPicPr>
          <p:nvPr/>
        </p:nvPicPr>
        <p:blipFill rotWithShape="1">
          <a:blip r:embed="rId7"/>
          <a:srcRect r="41976" b="49655"/>
          <a:stretch/>
        </p:blipFill>
        <p:spPr>
          <a:xfrm>
            <a:off x="156224" y="3492699"/>
            <a:ext cx="1847423" cy="1230123"/>
          </a:xfrm>
          <a:prstGeom prst="rect">
            <a:avLst/>
          </a:prstGeom>
        </p:spPr>
      </p:pic>
    </p:spTree>
    <p:extLst>
      <p:ext uri="{BB962C8B-B14F-4D97-AF65-F5344CB8AC3E}">
        <p14:creationId xmlns:p14="http://schemas.microsoft.com/office/powerpoint/2010/main" val="1698869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95" y="1475352"/>
            <a:ext cx="1649053" cy="1649053"/>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782" y="2055689"/>
            <a:ext cx="1357367" cy="1357367"/>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18" y="5227467"/>
            <a:ext cx="1205431" cy="1205431"/>
          </a:xfrm>
          <a:prstGeom prst="rect">
            <a:avLst/>
          </a:prstGeom>
        </p:spPr>
      </p:pic>
      <p:sp>
        <p:nvSpPr>
          <p:cNvPr id="8" name="Flèche : bas 11"/>
          <p:cNvSpPr/>
          <p:nvPr/>
        </p:nvSpPr>
        <p:spPr>
          <a:xfrm rot="4186797">
            <a:off x="7940346" y="2422091"/>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èche : bas 11"/>
          <p:cNvSpPr/>
          <p:nvPr/>
        </p:nvSpPr>
        <p:spPr>
          <a:xfrm rot="17128177">
            <a:off x="2471555" y="1947960"/>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lèche : bas 11"/>
          <p:cNvSpPr/>
          <p:nvPr/>
        </p:nvSpPr>
        <p:spPr>
          <a:xfrm rot="7395854">
            <a:off x="8024150" y="4510978"/>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279" y="954952"/>
            <a:ext cx="4590544" cy="4590544"/>
          </a:xfrm>
          <a:prstGeom prst="rect">
            <a:avLst/>
          </a:prstGeom>
        </p:spPr>
      </p:pic>
      <p:pic>
        <p:nvPicPr>
          <p:cNvPr id="22" name="Imag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8235" y="2124958"/>
            <a:ext cx="966195" cy="966195"/>
          </a:xfrm>
          <a:prstGeom prst="rect">
            <a:avLst/>
          </a:prstGeom>
        </p:spPr>
      </p:pic>
      <p:sp>
        <p:nvSpPr>
          <p:cNvPr id="2" name="AutoShape 2" descr="Image result for excel"/>
          <p:cNvSpPr>
            <a:spLocks noChangeAspect="1" noChangeArrowheads="1"/>
          </p:cNvSpPr>
          <p:nvPr/>
        </p:nvSpPr>
        <p:spPr bwMode="auto">
          <a:xfrm>
            <a:off x="6637130" y="3095895"/>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76" name="Picture 4" descr="Image result for exce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3253" y="3413056"/>
            <a:ext cx="1083422" cy="108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csv"/>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7422" y="3091153"/>
            <a:ext cx="1377562" cy="1377562"/>
          </a:xfrm>
          <a:prstGeom prst="rect">
            <a:avLst/>
          </a:prstGeom>
          <a:noFill/>
          <a:extLst>
            <a:ext uri="{909E8E84-426E-40DD-AFC4-6F175D3DCCD1}">
              <a14:hiddenFill xmlns:a14="http://schemas.microsoft.com/office/drawing/2010/main">
                <a:solidFill>
                  <a:srgbClr val="FFFFFF"/>
                </a:solidFill>
              </a14:hiddenFill>
            </a:ext>
          </a:extLst>
        </p:spPr>
      </p:pic>
      <p:sp>
        <p:nvSpPr>
          <p:cNvPr id="24" name="ZoneTexte 23"/>
          <p:cNvSpPr txBox="1"/>
          <p:nvPr/>
        </p:nvSpPr>
        <p:spPr>
          <a:xfrm>
            <a:off x="1015551" y="83626"/>
            <a:ext cx="7024680" cy="954107"/>
          </a:xfrm>
          <a:prstGeom prst="rect">
            <a:avLst/>
          </a:prstGeom>
          <a:noFill/>
        </p:spPr>
        <p:txBody>
          <a:bodyPr wrap="none" rtlCol="0">
            <a:spAutoFit/>
          </a:bodyPr>
          <a:lstStyle/>
          <a:p>
            <a:r>
              <a:rPr lang="en-CA" sz="5600" dirty="0">
                <a:solidFill>
                  <a:schemeClr val="bg1"/>
                </a:solidFill>
                <a:latin typeface="Raleway" panose="020B0503030101060003" pitchFamily="34" charset="0"/>
              </a:rPr>
              <a:t>À plus petite </a:t>
            </a:r>
            <a:r>
              <a:rPr lang="en-CA" sz="5600" dirty="0" err="1">
                <a:solidFill>
                  <a:schemeClr val="bg1"/>
                </a:solidFill>
                <a:latin typeface="Raleway" panose="020B0503030101060003" pitchFamily="34" charset="0"/>
              </a:rPr>
              <a:t>échelle</a:t>
            </a:r>
            <a:endParaRPr lang="en-CA" sz="56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2400197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Image result for minority report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9816" y="1032350"/>
            <a:ext cx="4185805" cy="541364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p:cNvSpPr txBox="1"/>
          <p:nvPr/>
        </p:nvSpPr>
        <p:spPr>
          <a:xfrm>
            <a:off x="191729" y="324464"/>
            <a:ext cx="8036174" cy="707886"/>
          </a:xfrm>
          <a:prstGeom prst="rect">
            <a:avLst/>
          </a:prstGeom>
          <a:noFill/>
        </p:spPr>
        <p:txBody>
          <a:bodyPr wrap="none" rtlCol="0">
            <a:spAutoFit/>
          </a:bodyPr>
          <a:lstStyle/>
          <a:p>
            <a:r>
              <a:rPr lang="fr-CA" sz="4000" dirty="0">
                <a:solidFill>
                  <a:schemeClr val="bg1"/>
                </a:solidFill>
                <a:latin typeface="Raleway SemiBold" panose="020B0703030101060003" pitchFamily="34" charset="0"/>
              </a:rPr>
              <a:t>Une nouvelle ère technologique</a:t>
            </a:r>
          </a:p>
        </p:txBody>
      </p:sp>
    </p:spTree>
    <p:extLst>
      <p:ext uri="{BB962C8B-B14F-4D97-AF65-F5344CB8AC3E}">
        <p14:creationId xmlns:p14="http://schemas.microsoft.com/office/powerpoint/2010/main" val="2909117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95" y="1475352"/>
            <a:ext cx="1649053" cy="1649053"/>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782" y="2055689"/>
            <a:ext cx="1357367" cy="1357367"/>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18" y="5227467"/>
            <a:ext cx="1205431" cy="1205431"/>
          </a:xfrm>
          <a:prstGeom prst="rect">
            <a:avLst/>
          </a:prstGeom>
        </p:spPr>
      </p:pic>
      <p:sp>
        <p:nvSpPr>
          <p:cNvPr id="8" name="Flèche : bas 11"/>
          <p:cNvSpPr/>
          <p:nvPr/>
        </p:nvSpPr>
        <p:spPr>
          <a:xfrm rot="4186797">
            <a:off x="7940346" y="2422091"/>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èche : bas 11"/>
          <p:cNvSpPr/>
          <p:nvPr/>
        </p:nvSpPr>
        <p:spPr>
          <a:xfrm rot="17128177">
            <a:off x="2471555" y="1947960"/>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lèche : bas 11"/>
          <p:cNvSpPr/>
          <p:nvPr/>
        </p:nvSpPr>
        <p:spPr>
          <a:xfrm rot="7395854">
            <a:off x="8024150" y="4510978"/>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ZoneTexte 21"/>
          <p:cNvSpPr txBox="1"/>
          <p:nvPr/>
        </p:nvSpPr>
        <p:spPr>
          <a:xfrm>
            <a:off x="2851541" y="3876414"/>
            <a:ext cx="184731" cy="369332"/>
          </a:xfrm>
          <a:prstGeom prst="rect">
            <a:avLst/>
          </a:prstGeom>
          <a:noFill/>
        </p:spPr>
        <p:txBody>
          <a:bodyPr wrap="none" rtlCol="0">
            <a:spAutoFit/>
          </a:bodyPr>
          <a:lstStyle/>
          <a:p>
            <a:endParaRPr lang="en-CA"/>
          </a:p>
        </p:txBody>
      </p:sp>
      <p:pic>
        <p:nvPicPr>
          <p:cNvPr id="23" name="Imag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8593" y="3060573"/>
            <a:ext cx="3789108" cy="1553534"/>
          </a:xfrm>
          <a:prstGeom prst="rect">
            <a:avLst/>
          </a:prstGeom>
        </p:spPr>
      </p:pic>
      <p:pic>
        <p:nvPicPr>
          <p:cNvPr id="24" name="Imag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029" y="3236641"/>
            <a:ext cx="1539302" cy="1279545"/>
          </a:xfrm>
          <a:prstGeom prst="rect">
            <a:avLst/>
          </a:prstGeom>
        </p:spPr>
      </p:pic>
      <p:sp>
        <p:nvSpPr>
          <p:cNvPr id="12" name="ZoneTexte 11"/>
          <p:cNvSpPr txBox="1"/>
          <p:nvPr/>
        </p:nvSpPr>
        <p:spPr>
          <a:xfrm>
            <a:off x="1015551" y="83626"/>
            <a:ext cx="7024680" cy="954107"/>
          </a:xfrm>
          <a:prstGeom prst="rect">
            <a:avLst/>
          </a:prstGeom>
          <a:noFill/>
        </p:spPr>
        <p:txBody>
          <a:bodyPr wrap="none" rtlCol="0">
            <a:spAutoFit/>
          </a:bodyPr>
          <a:lstStyle/>
          <a:p>
            <a:r>
              <a:rPr lang="en-CA" sz="5600" dirty="0">
                <a:solidFill>
                  <a:schemeClr val="bg1"/>
                </a:solidFill>
                <a:latin typeface="Raleway" panose="020B0503030101060003" pitchFamily="34" charset="0"/>
              </a:rPr>
              <a:t>À plus petite </a:t>
            </a:r>
            <a:r>
              <a:rPr lang="en-CA" sz="5600" dirty="0" err="1">
                <a:solidFill>
                  <a:schemeClr val="bg1"/>
                </a:solidFill>
                <a:latin typeface="Raleway" panose="020B0503030101060003" pitchFamily="34" charset="0"/>
              </a:rPr>
              <a:t>échelle</a:t>
            </a:r>
            <a:endParaRPr lang="en-CA" sz="56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60137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836926" y="1158584"/>
            <a:ext cx="10140399" cy="763599"/>
          </a:xfrm>
          <a:prstGeom prst="rect">
            <a:avLst/>
          </a:prstGeom>
        </p:spPr>
        <p:txBody>
          <a:bodyPr vert="horz" lIns="121900" tIns="121900" rIns="121900" bIns="121900" rtlCol="0" anchor="t" anchorCtr="0">
            <a:noAutofit/>
          </a:bodyPr>
          <a:lstStyle/>
          <a:p>
            <a:r>
              <a:rPr lang="en" sz="4000" b="1" dirty="0">
                <a:solidFill>
                  <a:schemeClr val="bg1"/>
                </a:solidFill>
                <a:latin typeface="Raleway" panose="020B0503030101060003" pitchFamily="34" charset="0"/>
                <a:ea typeface="Montserrat"/>
                <a:cs typeface="Montserrat"/>
                <a:sym typeface="Montserrat"/>
              </a:rPr>
              <a:t>Apprendre de l’histoire</a:t>
            </a:r>
            <a:br>
              <a:rPr lang="en" sz="4000" b="1" dirty="0">
                <a:solidFill>
                  <a:schemeClr val="bg1"/>
                </a:solidFill>
                <a:latin typeface="Raleway" panose="020B0503030101060003" pitchFamily="34" charset="0"/>
                <a:ea typeface="Montserrat"/>
                <a:cs typeface="Montserrat"/>
                <a:sym typeface="Montserrat"/>
              </a:rPr>
            </a:br>
            <a:r>
              <a:rPr lang="en" sz="4000" dirty="0">
                <a:solidFill>
                  <a:schemeClr val="bg1"/>
                </a:solidFill>
                <a:latin typeface="Raleway" panose="020B0503030101060003" pitchFamily="34" charset="0"/>
                <a:ea typeface="Roboto"/>
                <a:cs typeface="Roboto"/>
                <a:sym typeface="Roboto"/>
              </a:rPr>
              <a:t>L’archivage des version précédentes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pic>
        <p:nvPicPr>
          <p:cNvPr id="72" name="Shape 72"/>
          <p:cNvPicPr preferRelativeResize="0"/>
          <p:nvPr/>
        </p:nvPicPr>
        <p:blipFill>
          <a:blip r:embed="rId3">
            <a:alphaModFix/>
          </a:blip>
          <a:stretch>
            <a:fillRect/>
          </a:stretch>
        </p:blipFill>
        <p:spPr>
          <a:xfrm>
            <a:off x="920500" y="3917168"/>
            <a:ext cx="10351001" cy="1519033"/>
          </a:xfrm>
          <a:prstGeom prst="rect">
            <a:avLst/>
          </a:prstGeom>
          <a:noFill/>
          <a:ln>
            <a:noFill/>
          </a:ln>
        </p:spPr>
      </p:pic>
    </p:spTree>
    <p:extLst>
      <p:ext uri="{BB962C8B-B14F-4D97-AF65-F5344CB8AC3E}">
        <p14:creationId xmlns:p14="http://schemas.microsoft.com/office/powerpoint/2010/main" val="22749237"/>
      </p:ext>
    </p:extLst>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70"/>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920500" y="3917168"/>
            <a:ext cx="10351001" cy="1519033"/>
          </a:xfrm>
          <a:prstGeom prst="rect">
            <a:avLst/>
          </a:prstGeom>
          <a:noFill/>
          <a:ln>
            <a:noFill/>
          </a:ln>
        </p:spPr>
      </p:pic>
      <p:sp>
        <p:nvSpPr>
          <p:cNvPr id="2" name="Interdiction 1"/>
          <p:cNvSpPr/>
          <p:nvPr/>
        </p:nvSpPr>
        <p:spPr>
          <a:xfrm>
            <a:off x="9866671" y="3642852"/>
            <a:ext cx="1769806" cy="2064774"/>
          </a:xfrm>
          <a:prstGeom prst="noSmoking">
            <a:avLst>
              <a:gd name="adj" fmla="val 909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4" name="Forme libre : forme 3"/>
          <p:cNvSpPr/>
          <p:nvPr/>
        </p:nvSpPr>
        <p:spPr>
          <a:xfrm>
            <a:off x="7742903" y="5589639"/>
            <a:ext cx="3023420" cy="575308"/>
          </a:xfrm>
          <a:custGeom>
            <a:avLst/>
            <a:gdLst>
              <a:gd name="connsiteX0" fmla="*/ 3023420 w 3023420"/>
              <a:gd name="connsiteY0" fmla="*/ 0 h 693295"/>
              <a:gd name="connsiteX1" fmla="*/ 1371600 w 3023420"/>
              <a:gd name="connsiteY1" fmla="*/ 693174 h 693295"/>
              <a:gd name="connsiteX2" fmla="*/ 0 w 3023420"/>
              <a:gd name="connsiteY2" fmla="*/ 44245 h 693295"/>
            </a:gdLst>
            <a:ahLst/>
            <a:cxnLst>
              <a:cxn ang="0">
                <a:pos x="connsiteX0" y="connsiteY0"/>
              </a:cxn>
              <a:cxn ang="0">
                <a:pos x="connsiteX1" y="connsiteY1"/>
              </a:cxn>
              <a:cxn ang="0">
                <a:pos x="connsiteX2" y="connsiteY2"/>
              </a:cxn>
            </a:cxnLst>
            <a:rect l="l" t="t" r="r" b="b"/>
            <a:pathLst>
              <a:path w="3023420" h="693295">
                <a:moveTo>
                  <a:pt x="3023420" y="0"/>
                </a:moveTo>
                <a:cubicBezTo>
                  <a:pt x="2449461" y="342900"/>
                  <a:pt x="1875503" y="685800"/>
                  <a:pt x="1371600" y="693174"/>
                </a:cubicBezTo>
                <a:cubicBezTo>
                  <a:pt x="867697" y="700548"/>
                  <a:pt x="433848" y="372396"/>
                  <a:pt x="0" y="44245"/>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Shape 71"/>
          <p:cNvSpPr txBox="1">
            <a:spLocks noGrp="1"/>
          </p:cNvSpPr>
          <p:nvPr>
            <p:ph type="title"/>
          </p:nvPr>
        </p:nvSpPr>
        <p:spPr>
          <a:xfrm>
            <a:off x="836926" y="1158584"/>
            <a:ext cx="10140399" cy="763599"/>
          </a:xfrm>
          <a:prstGeom prst="rect">
            <a:avLst/>
          </a:prstGeom>
        </p:spPr>
        <p:txBody>
          <a:bodyPr vert="horz" lIns="121900" tIns="121900" rIns="121900" bIns="121900" rtlCol="0" anchor="t" anchorCtr="0">
            <a:noAutofit/>
          </a:bodyPr>
          <a:lstStyle/>
          <a:p>
            <a:r>
              <a:rPr lang="en" sz="4000" b="1" dirty="0">
                <a:solidFill>
                  <a:schemeClr val="bg1"/>
                </a:solidFill>
                <a:latin typeface="Raleway" panose="020B0503030101060003" pitchFamily="34" charset="0"/>
                <a:ea typeface="Montserrat"/>
                <a:cs typeface="Montserrat"/>
                <a:sym typeface="Montserrat"/>
              </a:rPr>
              <a:t>Une machine à remonter le temps</a:t>
            </a:r>
            <a:br>
              <a:rPr lang="en" sz="4000" b="1" dirty="0">
                <a:solidFill>
                  <a:schemeClr val="bg1"/>
                </a:solidFill>
                <a:latin typeface="Raleway" panose="020B0503030101060003" pitchFamily="34" charset="0"/>
                <a:ea typeface="Montserrat"/>
                <a:cs typeface="Montserrat"/>
                <a:sym typeface="Montserrat"/>
              </a:rPr>
            </a:br>
            <a:r>
              <a:rPr lang="en" sz="4000" dirty="0">
                <a:solidFill>
                  <a:schemeClr val="bg1"/>
                </a:solidFill>
                <a:latin typeface="Raleway" panose="020B0503030101060003" pitchFamily="34" charset="0"/>
                <a:ea typeface="Roboto"/>
                <a:cs typeface="Roboto"/>
                <a:sym typeface="Roboto"/>
              </a:rPr>
              <a:t>L’archivage des version précédentes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sp>
        <p:nvSpPr>
          <p:cNvPr id="10" name="Forme libre : forme 9"/>
          <p:cNvSpPr/>
          <p:nvPr/>
        </p:nvSpPr>
        <p:spPr>
          <a:xfrm>
            <a:off x="4542503" y="5648633"/>
            <a:ext cx="6051756" cy="531059"/>
          </a:xfrm>
          <a:custGeom>
            <a:avLst/>
            <a:gdLst>
              <a:gd name="connsiteX0" fmla="*/ 3023420 w 3023420"/>
              <a:gd name="connsiteY0" fmla="*/ 0 h 693295"/>
              <a:gd name="connsiteX1" fmla="*/ 1371600 w 3023420"/>
              <a:gd name="connsiteY1" fmla="*/ 693174 h 693295"/>
              <a:gd name="connsiteX2" fmla="*/ 0 w 3023420"/>
              <a:gd name="connsiteY2" fmla="*/ 44245 h 693295"/>
              <a:gd name="connsiteX0" fmla="*/ 3023420 w 3023420"/>
              <a:gd name="connsiteY0" fmla="*/ 0 h 713094"/>
              <a:gd name="connsiteX1" fmla="*/ 1378968 w 3023420"/>
              <a:gd name="connsiteY1" fmla="*/ 712979 h 713094"/>
              <a:gd name="connsiteX2" fmla="*/ 0 w 3023420"/>
              <a:gd name="connsiteY2" fmla="*/ 44245 h 713094"/>
            </a:gdLst>
            <a:ahLst/>
            <a:cxnLst>
              <a:cxn ang="0">
                <a:pos x="connsiteX0" y="connsiteY0"/>
              </a:cxn>
              <a:cxn ang="0">
                <a:pos x="connsiteX1" y="connsiteY1"/>
              </a:cxn>
              <a:cxn ang="0">
                <a:pos x="connsiteX2" y="connsiteY2"/>
              </a:cxn>
            </a:cxnLst>
            <a:rect l="l" t="t" r="r" b="b"/>
            <a:pathLst>
              <a:path w="3023420" h="713094">
                <a:moveTo>
                  <a:pt x="3023420" y="0"/>
                </a:moveTo>
                <a:cubicBezTo>
                  <a:pt x="2449461" y="342900"/>
                  <a:pt x="1882871" y="705605"/>
                  <a:pt x="1378968" y="712979"/>
                </a:cubicBezTo>
                <a:cubicBezTo>
                  <a:pt x="875065" y="720353"/>
                  <a:pt x="433848" y="372396"/>
                  <a:pt x="0" y="44245"/>
                </a:cubicBezTo>
              </a:path>
            </a:pathLst>
          </a:custGeom>
          <a:noFill/>
          <a:ln w="76200">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93975389"/>
      </p:ext>
    </p:extLst>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91"/>
        <p:cNvGrpSpPr/>
        <p:nvPr/>
      </p:nvGrpSpPr>
      <p:grpSpPr>
        <a:xfrm>
          <a:off x="0" y="0"/>
          <a:ext cx="0" cy="0"/>
          <a:chOff x="0" y="0"/>
          <a:chExt cx="0" cy="0"/>
        </a:xfrm>
      </p:grpSpPr>
      <p:pic>
        <p:nvPicPr>
          <p:cNvPr id="94" name="Shape 94"/>
          <p:cNvPicPr preferRelativeResize="0"/>
          <p:nvPr/>
        </p:nvPicPr>
        <p:blipFill>
          <a:blip r:embed="rId3">
            <a:alphaModFix/>
          </a:blip>
          <a:stretch>
            <a:fillRect/>
          </a:stretch>
        </p:blipFill>
        <p:spPr>
          <a:xfrm>
            <a:off x="5554934" y="1211468"/>
            <a:ext cx="6002365" cy="4435065"/>
          </a:xfrm>
          <a:prstGeom prst="rect">
            <a:avLst/>
          </a:prstGeom>
          <a:noFill/>
          <a:ln>
            <a:noFill/>
          </a:ln>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9932" y="3341890"/>
            <a:ext cx="912367" cy="758405"/>
          </a:xfrm>
          <a:prstGeom prst="rect">
            <a:avLst/>
          </a:prstGeom>
        </p:spPr>
      </p:pic>
      <p:sp>
        <p:nvSpPr>
          <p:cNvPr id="9" name="Shape 71"/>
          <p:cNvSpPr txBox="1">
            <a:spLocks/>
          </p:cNvSpPr>
          <p:nvPr/>
        </p:nvSpPr>
        <p:spPr>
          <a:xfrm>
            <a:off x="600953" y="2578291"/>
            <a:ext cx="3971048" cy="2509903"/>
          </a:xfrm>
          <a:prstGeom prst="rect">
            <a:avLst/>
          </a:prstGeom>
        </p:spPr>
        <p:txBody>
          <a:bodyPr vert="horz" lIns="121900" tIns="121900" rIns="121900" bIns="121900" rtlCol="0" anchor="t" anchorCtr="0">
            <a:no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ctr"/>
            <a:r>
              <a:rPr lang="en" sz="4000" b="1" dirty="0">
                <a:solidFill>
                  <a:schemeClr val="bg1"/>
                </a:solidFill>
                <a:latin typeface="Raleway" panose="020B0503030101060003" pitchFamily="34" charset="0"/>
                <a:ea typeface="Montserrat"/>
                <a:cs typeface="Montserrat"/>
                <a:sym typeface="Montserrat"/>
              </a:rPr>
              <a:t>Idéal pour le partage de données et scripts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spTree>
    <p:extLst>
      <p:ext uri="{BB962C8B-B14F-4D97-AF65-F5344CB8AC3E}">
        <p14:creationId xmlns:p14="http://schemas.microsoft.com/office/powerpoint/2010/main" val="4096878261"/>
      </p:ext>
    </p:extLst>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Shape 91"/>
        <p:cNvGrpSpPr/>
        <p:nvPr/>
      </p:nvGrpSpPr>
      <p:grpSpPr>
        <a:xfrm>
          <a:off x="0" y="0"/>
          <a:ext cx="0" cy="0"/>
          <a:chOff x="0" y="0"/>
          <a:chExt cx="0" cy="0"/>
        </a:xfrm>
      </p:grpSpPr>
      <p:sp>
        <p:nvSpPr>
          <p:cNvPr id="8" name="Shape 71"/>
          <p:cNvSpPr txBox="1">
            <a:spLocks/>
          </p:cNvSpPr>
          <p:nvPr/>
        </p:nvSpPr>
        <p:spPr>
          <a:xfrm>
            <a:off x="585528" y="2394425"/>
            <a:ext cx="3971048" cy="2509903"/>
          </a:xfrm>
          <a:prstGeom prst="rect">
            <a:avLst/>
          </a:prstGeom>
        </p:spPr>
        <p:txBody>
          <a:bodyPr vert="horz" lIns="121900" tIns="121900" rIns="121900" bIns="121900" rtlCol="0" anchor="t" anchorCtr="0">
            <a:no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ctr"/>
            <a:r>
              <a:rPr lang="en" sz="4000" b="1" dirty="0">
                <a:solidFill>
                  <a:schemeClr val="bg1"/>
                </a:solidFill>
                <a:latin typeface="Raleway" panose="020B0503030101060003" pitchFamily="34" charset="0"/>
                <a:ea typeface="Montserrat"/>
                <a:cs typeface="Montserrat"/>
                <a:sym typeface="Montserrat"/>
              </a:rPr>
              <a:t>Idéal pour le partage de données et scripts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pic>
        <p:nvPicPr>
          <p:cNvPr id="10" name="Shape 118"/>
          <p:cNvPicPr preferRelativeResize="0"/>
          <p:nvPr/>
        </p:nvPicPr>
        <p:blipFill>
          <a:blip r:embed="rId3">
            <a:alphaModFix/>
          </a:blip>
          <a:stretch>
            <a:fillRect/>
          </a:stretch>
        </p:blipFill>
        <p:spPr>
          <a:xfrm>
            <a:off x="6692387" y="442994"/>
            <a:ext cx="3260800" cy="5500065"/>
          </a:xfrm>
          <a:prstGeom prst="rect">
            <a:avLst/>
          </a:prstGeom>
          <a:noFill/>
          <a:ln>
            <a:noFill/>
          </a:ln>
        </p:spPr>
      </p:pic>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603" y="919421"/>
            <a:ext cx="912367" cy="758405"/>
          </a:xfrm>
          <a:prstGeom prst="rect">
            <a:avLst/>
          </a:prstGeom>
        </p:spPr>
      </p:pic>
    </p:spTree>
    <p:extLst>
      <p:ext uri="{BB962C8B-B14F-4D97-AF65-F5344CB8AC3E}">
        <p14:creationId xmlns:p14="http://schemas.microsoft.com/office/powerpoint/2010/main" val="4035401857"/>
      </p:ext>
    </p:extLst>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ZoneTexte 1"/>
          <p:cNvSpPr txBox="1"/>
          <p:nvPr/>
        </p:nvSpPr>
        <p:spPr>
          <a:xfrm>
            <a:off x="4022193" y="2036126"/>
            <a:ext cx="3642344" cy="1015663"/>
          </a:xfrm>
          <a:prstGeom prst="rect">
            <a:avLst/>
          </a:prstGeom>
          <a:noFill/>
        </p:spPr>
        <p:txBody>
          <a:bodyPr wrap="none" rtlCol="0">
            <a:spAutoFit/>
          </a:bodyPr>
          <a:lstStyle/>
          <a:p>
            <a:pPr algn="ctr"/>
            <a:r>
              <a:rPr lang="fr-CA" sz="6000" dirty="0" err="1">
                <a:solidFill>
                  <a:schemeClr val="bg1"/>
                </a:solidFill>
                <a:latin typeface="Raleway SemiBold" panose="020B0703030101060003" pitchFamily="34" charset="0"/>
              </a:rPr>
              <a:t>RopenSci</a:t>
            </a:r>
            <a:endParaRPr lang="en-CA" sz="6000" dirty="0">
              <a:solidFill>
                <a:schemeClr val="bg1"/>
              </a:solidFill>
              <a:latin typeface="Raleway SemiBold" panose="020B0703030101060003" pitchFamily="34" charset="0"/>
            </a:endParaRPr>
          </a:p>
        </p:txBody>
      </p:sp>
      <p:sp>
        <p:nvSpPr>
          <p:cNvPr id="3" name="Rectangle 2"/>
          <p:cNvSpPr/>
          <p:nvPr/>
        </p:nvSpPr>
        <p:spPr>
          <a:xfrm>
            <a:off x="4023458" y="4217727"/>
            <a:ext cx="4067139" cy="553998"/>
          </a:xfrm>
          <a:prstGeom prst="rect">
            <a:avLst/>
          </a:prstGeom>
        </p:spPr>
        <p:txBody>
          <a:bodyPr wrap="none">
            <a:spAutoFit/>
          </a:bodyPr>
          <a:lstStyle/>
          <a:p>
            <a:r>
              <a:rPr lang="en-CA" sz="3000" dirty="0">
                <a:latin typeface="Raleway" panose="020B0503030101060003" pitchFamily="34" charset="0"/>
                <a:hlinkClick r:id="rId2"/>
              </a:rPr>
              <a:t>https://ropensci.org/</a:t>
            </a:r>
            <a:endParaRPr lang="en-CA" sz="3000" dirty="0">
              <a:latin typeface="Raleway" panose="020B0503030101060003" pitchFamily="34" charset="0"/>
            </a:endParaRPr>
          </a:p>
        </p:txBody>
      </p:sp>
    </p:spTree>
    <p:extLst>
      <p:ext uri="{BB962C8B-B14F-4D97-AF65-F5344CB8AC3E}">
        <p14:creationId xmlns:p14="http://schemas.microsoft.com/office/powerpoint/2010/main" val="1197140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s3JldKoA0zw"/>
          <p:cNvPicPr>
            <a:picLocks noRot="1" noChangeAspect="1"/>
          </p:cNvPicPr>
          <p:nvPr>
            <a:videoFile r:link="rId1"/>
          </p:nvPr>
        </p:nvPicPr>
        <p:blipFill>
          <a:blip r:embed="rId3"/>
          <a:stretch>
            <a:fillRect/>
          </a:stretch>
        </p:blipFill>
        <p:spPr>
          <a:xfrm>
            <a:off x="501446" y="267314"/>
            <a:ext cx="11218606" cy="6310466"/>
          </a:xfrm>
          <a:prstGeom prst="rect">
            <a:avLst/>
          </a:prstGeom>
        </p:spPr>
      </p:pic>
    </p:spTree>
    <p:extLst>
      <p:ext uri="{BB962C8B-B14F-4D97-AF65-F5344CB8AC3E}">
        <p14:creationId xmlns:p14="http://schemas.microsoft.com/office/powerpoint/2010/main" val="9421771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cTn>
                <p:tgtEl>
                  <p:spTgt spid="2"/>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ZoneTexte 1"/>
          <p:cNvSpPr txBox="1"/>
          <p:nvPr/>
        </p:nvSpPr>
        <p:spPr>
          <a:xfrm>
            <a:off x="4022193" y="2036126"/>
            <a:ext cx="3642344" cy="1015663"/>
          </a:xfrm>
          <a:prstGeom prst="rect">
            <a:avLst/>
          </a:prstGeom>
          <a:noFill/>
        </p:spPr>
        <p:txBody>
          <a:bodyPr wrap="none" rtlCol="0">
            <a:spAutoFit/>
          </a:bodyPr>
          <a:lstStyle/>
          <a:p>
            <a:pPr algn="ctr"/>
            <a:r>
              <a:rPr lang="fr-CA" sz="6000" dirty="0" err="1">
                <a:solidFill>
                  <a:schemeClr val="bg1"/>
                </a:solidFill>
                <a:latin typeface="Raleway SemiBold" panose="020B0703030101060003" pitchFamily="34" charset="0"/>
              </a:rPr>
              <a:t>RopenSci</a:t>
            </a:r>
            <a:endParaRPr lang="en-CA" sz="6000" dirty="0">
              <a:solidFill>
                <a:schemeClr val="bg1"/>
              </a:solidFill>
              <a:latin typeface="Raleway SemiBold" panose="020B0703030101060003" pitchFamily="34" charset="0"/>
            </a:endParaRPr>
          </a:p>
        </p:txBody>
      </p:sp>
      <p:sp>
        <p:nvSpPr>
          <p:cNvPr id="3" name="Rectangle 2"/>
          <p:cNvSpPr/>
          <p:nvPr/>
        </p:nvSpPr>
        <p:spPr>
          <a:xfrm>
            <a:off x="4023458" y="4217727"/>
            <a:ext cx="4067139" cy="553998"/>
          </a:xfrm>
          <a:prstGeom prst="rect">
            <a:avLst/>
          </a:prstGeom>
        </p:spPr>
        <p:txBody>
          <a:bodyPr wrap="none">
            <a:spAutoFit/>
          </a:bodyPr>
          <a:lstStyle/>
          <a:p>
            <a:r>
              <a:rPr lang="en-CA" sz="3000" dirty="0">
                <a:latin typeface="Raleway" panose="020B0503030101060003" pitchFamily="34" charset="0"/>
                <a:hlinkClick r:id="rId2"/>
              </a:rPr>
              <a:t>https://ropensci.org/</a:t>
            </a:r>
            <a:endParaRPr lang="en-CA" sz="3000" dirty="0">
              <a:latin typeface="Raleway" panose="020B0503030101060003" pitchFamily="34" charset="0"/>
            </a:endParaRPr>
          </a:p>
        </p:txBody>
      </p:sp>
    </p:spTree>
    <p:extLst>
      <p:ext uri="{BB962C8B-B14F-4D97-AF65-F5344CB8AC3E}">
        <p14:creationId xmlns:p14="http://schemas.microsoft.com/office/powerpoint/2010/main" val="2186005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Shape 71"/>
          <p:cNvSpPr txBox="1">
            <a:spLocks/>
          </p:cNvSpPr>
          <p:nvPr/>
        </p:nvSpPr>
        <p:spPr>
          <a:xfrm>
            <a:off x="172572" y="2415915"/>
            <a:ext cx="3971048" cy="2509903"/>
          </a:xfrm>
          <a:prstGeom prst="rect">
            <a:avLst/>
          </a:prstGeom>
        </p:spPr>
        <p:txBody>
          <a:bodyPr vert="horz" lIns="121900" tIns="121900" rIns="121900" bIns="121900" rtlCol="0" anchor="t" anchorCtr="0">
            <a:no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ctr"/>
            <a:r>
              <a:rPr lang="en" sz="4000" b="1" dirty="0">
                <a:solidFill>
                  <a:schemeClr val="bg1"/>
                </a:solidFill>
                <a:latin typeface="Raleway" panose="020B0503030101060003" pitchFamily="34" charset="0"/>
                <a:ea typeface="Montserrat"/>
                <a:cs typeface="Montserrat"/>
                <a:sym typeface="Montserrat"/>
              </a:rPr>
              <a:t>Comment en apprendre plus?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pic>
        <p:nvPicPr>
          <p:cNvPr id="7" name="Image 6"/>
          <p:cNvPicPr>
            <a:picLocks noChangeAspect="1"/>
          </p:cNvPicPr>
          <p:nvPr/>
        </p:nvPicPr>
        <p:blipFill rotWithShape="1">
          <a:blip r:embed="rId2">
            <a:extLst>
              <a:ext uri="{28A0092B-C50C-407E-A947-70E740481C1C}">
                <a14:useLocalDpi xmlns:a14="http://schemas.microsoft.com/office/drawing/2010/main" val="0"/>
              </a:ext>
            </a:extLst>
          </a:blip>
          <a:srcRect l="28891" t="12258" r="18851" b="2581"/>
          <a:stretch/>
        </p:blipFill>
        <p:spPr>
          <a:xfrm>
            <a:off x="5492545" y="504517"/>
            <a:ext cx="4698591" cy="5742721"/>
          </a:xfrm>
          <a:prstGeom prst="rect">
            <a:avLst/>
          </a:prstGeom>
        </p:spPr>
      </p:pic>
    </p:spTree>
    <p:extLst>
      <p:ext uri="{BB962C8B-B14F-4D97-AF65-F5344CB8AC3E}">
        <p14:creationId xmlns:p14="http://schemas.microsoft.com/office/powerpoint/2010/main" val="1380711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Rectangle 1"/>
          <p:cNvSpPr/>
          <p:nvPr/>
        </p:nvSpPr>
        <p:spPr>
          <a:xfrm>
            <a:off x="4557252" y="1860943"/>
            <a:ext cx="7498784" cy="400110"/>
          </a:xfrm>
          <a:prstGeom prst="rect">
            <a:avLst/>
          </a:prstGeom>
        </p:spPr>
        <p:txBody>
          <a:bodyPr wrap="none">
            <a:spAutoFit/>
          </a:bodyPr>
          <a:lstStyle/>
          <a:p>
            <a:r>
              <a:rPr lang="en-CA" sz="2000" dirty="0">
                <a:solidFill>
                  <a:schemeClr val="bg1"/>
                </a:solidFill>
                <a:latin typeface="PT Sans Narrow" panose="020B0506020203020204" pitchFamily="34" charset="0"/>
              </a:rPr>
              <a:t>Community Calls Second Thursday of every other month, 11am ET and study groups</a:t>
            </a:r>
          </a:p>
        </p:txBody>
      </p:sp>
      <p:pic>
        <p:nvPicPr>
          <p:cNvPr id="1026" name="Picture 2" descr="Image result for Mozilla science la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252" y="451129"/>
            <a:ext cx="5442155" cy="14217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57252" y="5362837"/>
            <a:ext cx="6091860" cy="677108"/>
          </a:xfrm>
          <a:prstGeom prst="rect">
            <a:avLst/>
          </a:prstGeom>
        </p:spPr>
        <p:txBody>
          <a:bodyPr wrap="none">
            <a:spAutoFit/>
          </a:bodyPr>
          <a:lstStyle/>
          <a:p>
            <a:r>
              <a:rPr lang="fr-CA" sz="2000" dirty="0">
                <a:solidFill>
                  <a:schemeClr val="bg1"/>
                </a:solidFill>
                <a:latin typeface="Raleway" panose="020B0503030101060003" pitchFamily="34" charset="0"/>
              </a:rPr>
              <a:t>Open data online </a:t>
            </a:r>
            <a:r>
              <a:rPr lang="fr-CA" sz="2000" dirty="0" err="1">
                <a:solidFill>
                  <a:schemeClr val="bg1"/>
                </a:solidFill>
                <a:latin typeface="Raleway" panose="020B0503030101060003" pitchFamily="34" charset="0"/>
              </a:rPr>
              <a:t>handbook</a:t>
            </a:r>
            <a:r>
              <a:rPr lang="fr-CA" sz="2000" dirty="0">
                <a:solidFill>
                  <a:schemeClr val="bg1"/>
                </a:solidFill>
                <a:latin typeface="Raleway" panose="020B0503030101060003" pitchFamily="34" charset="0"/>
              </a:rPr>
              <a:t>:</a:t>
            </a:r>
            <a:endParaRPr lang="en-CA" sz="2000" dirty="0">
              <a:solidFill>
                <a:schemeClr val="bg1"/>
              </a:solidFill>
              <a:latin typeface="Raleway" panose="020B0503030101060003" pitchFamily="34" charset="0"/>
            </a:endParaRPr>
          </a:p>
          <a:p>
            <a:r>
              <a:rPr lang="en-CA" dirty="0">
                <a:solidFill>
                  <a:schemeClr val="bg1"/>
                </a:solidFill>
              </a:rPr>
              <a:t>https://mozillascience.github.io/open-data-primers/index.html</a:t>
            </a:r>
          </a:p>
        </p:txBody>
      </p:sp>
      <p:pic>
        <p:nvPicPr>
          <p:cNvPr id="2050" name="Picture 2" descr="Image result for meet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252" y="2585909"/>
            <a:ext cx="3253248" cy="216991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71"/>
          <p:cNvSpPr txBox="1">
            <a:spLocks/>
          </p:cNvSpPr>
          <p:nvPr/>
        </p:nvSpPr>
        <p:spPr>
          <a:xfrm>
            <a:off x="172572" y="2415915"/>
            <a:ext cx="3971048" cy="2509903"/>
          </a:xfrm>
          <a:prstGeom prst="rect">
            <a:avLst/>
          </a:prstGeom>
        </p:spPr>
        <p:txBody>
          <a:bodyPr vert="horz" lIns="121900" tIns="121900" rIns="121900" bIns="121900" rtlCol="0" anchor="t" anchorCtr="0">
            <a:no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ctr"/>
            <a:r>
              <a:rPr lang="en" sz="4000" b="1" dirty="0">
                <a:solidFill>
                  <a:schemeClr val="bg1"/>
                </a:solidFill>
                <a:latin typeface="Raleway" panose="020B0503030101060003" pitchFamily="34" charset="0"/>
                <a:ea typeface="Montserrat"/>
                <a:cs typeface="Montserrat"/>
                <a:sym typeface="Montserrat"/>
              </a:rPr>
              <a:t>Comment en apprendre plus?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spTree>
    <p:extLst>
      <p:ext uri="{BB962C8B-B14F-4D97-AF65-F5344CB8AC3E}">
        <p14:creationId xmlns:p14="http://schemas.microsoft.com/office/powerpoint/2010/main" val="4231813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Image result for crowded office sp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988" y="1032350"/>
            <a:ext cx="9239250" cy="5657850"/>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p:cNvSpPr txBox="1"/>
          <p:nvPr/>
        </p:nvSpPr>
        <p:spPr>
          <a:xfrm>
            <a:off x="191729" y="324464"/>
            <a:ext cx="2454518" cy="707886"/>
          </a:xfrm>
          <a:prstGeom prst="rect">
            <a:avLst/>
          </a:prstGeom>
          <a:noFill/>
        </p:spPr>
        <p:txBody>
          <a:bodyPr wrap="none" rtlCol="0">
            <a:spAutoFit/>
          </a:bodyPr>
          <a:lstStyle/>
          <a:p>
            <a:r>
              <a:rPr lang="fr-CA" sz="4000" dirty="0">
                <a:solidFill>
                  <a:schemeClr val="bg1"/>
                </a:solidFill>
                <a:latin typeface="Raleway SemiBold" panose="020B0703030101060003" pitchFamily="34" charset="0"/>
              </a:rPr>
              <a:t>La réalité</a:t>
            </a:r>
          </a:p>
        </p:txBody>
      </p:sp>
    </p:spTree>
    <p:extLst>
      <p:ext uri="{BB962C8B-B14F-4D97-AF65-F5344CB8AC3E}">
        <p14:creationId xmlns:p14="http://schemas.microsoft.com/office/powerpoint/2010/main" val="1308503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hape 71"/>
          <p:cNvSpPr txBox="1">
            <a:spLocks/>
          </p:cNvSpPr>
          <p:nvPr/>
        </p:nvSpPr>
        <p:spPr>
          <a:xfrm>
            <a:off x="172572" y="2415915"/>
            <a:ext cx="3971048" cy="2509903"/>
          </a:xfrm>
          <a:prstGeom prst="rect">
            <a:avLst/>
          </a:prstGeom>
        </p:spPr>
        <p:txBody>
          <a:bodyPr vert="horz" lIns="121900" tIns="121900" rIns="121900" bIns="121900" rtlCol="0" anchor="t" anchorCtr="0">
            <a:no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ctr"/>
            <a:r>
              <a:rPr lang="en" sz="4000" b="1" dirty="0">
                <a:solidFill>
                  <a:schemeClr val="bg1"/>
                </a:solidFill>
                <a:latin typeface="Raleway" panose="020B0503030101060003" pitchFamily="34" charset="0"/>
                <a:ea typeface="Montserrat"/>
                <a:cs typeface="Montserrat"/>
                <a:sym typeface="Montserrat"/>
              </a:rPr>
              <a:t>Comment en apprendre plus?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pic>
        <p:nvPicPr>
          <p:cNvPr id="10242" name="Picture 2" descr="Image result for data carpent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148" y="1186128"/>
            <a:ext cx="3167972" cy="198826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oftware carpentry"/>
          <p:cNvPicPr>
            <a:picLocks noChangeAspect="1" noChangeArrowheads="1"/>
          </p:cNvPicPr>
          <p:nvPr/>
        </p:nvPicPr>
        <p:blipFill rotWithShape="1">
          <a:blip r:embed="rId3">
            <a:extLst>
              <a:ext uri="{28A0092B-C50C-407E-A947-70E740481C1C}">
                <a14:useLocalDpi xmlns:a14="http://schemas.microsoft.com/office/drawing/2010/main" val="0"/>
              </a:ext>
            </a:extLst>
          </a:blip>
          <a:srcRect t="17499" b="23232"/>
          <a:stretch/>
        </p:blipFill>
        <p:spPr bwMode="auto">
          <a:xfrm>
            <a:off x="6214990" y="4100945"/>
            <a:ext cx="3268288" cy="145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0875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hape 71"/>
          <p:cNvSpPr txBox="1">
            <a:spLocks/>
          </p:cNvSpPr>
          <p:nvPr/>
        </p:nvSpPr>
        <p:spPr>
          <a:xfrm>
            <a:off x="172572" y="2415915"/>
            <a:ext cx="3971048" cy="2509903"/>
          </a:xfrm>
          <a:prstGeom prst="rect">
            <a:avLst/>
          </a:prstGeom>
        </p:spPr>
        <p:txBody>
          <a:bodyPr vert="horz" lIns="121900" tIns="121900" rIns="121900" bIns="121900" rtlCol="0" anchor="t" anchorCtr="0">
            <a:no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ctr"/>
            <a:r>
              <a:rPr lang="en" sz="4000" b="1" dirty="0">
                <a:solidFill>
                  <a:schemeClr val="bg1"/>
                </a:solidFill>
                <a:latin typeface="Raleway" panose="020B0503030101060003" pitchFamily="34" charset="0"/>
                <a:ea typeface="Montserrat"/>
                <a:cs typeface="Montserrat"/>
                <a:sym typeface="Montserrat"/>
              </a:rPr>
              <a:t>Comment en apprendre plus?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pic>
        <p:nvPicPr>
          <p:cNvPr id="3" name="Image 2"/>
          <p:cNvPicPr>
            <a:picLocks noChangeAspect="1"/>
          </p:cNvPicPr>
          <p:nvPr/>
        </p:nvPicPr>
        <p:blipFill rotWithShape="1">
          <a:blip r:embed="rId2"/>
          <a:srcRect l="33686" t="23876" r="31051" b="11595"/>
          <a:stretch/>
        </p:blipFill>
        <p:spPr>
          <a:xfrm>
            <a:off x="5250872" y="903850"/>
            <a:ext cx="4668983" cy="4803776"/>
          </a:xfrm>
          <a:prstGeom prst="rect">
            <a:avLst/>
          </a:prstGeom>
        </p:spPr>
      </p:pic>
      <p:sp>
        <p:nvSpPr>
          <p:cNvPr id="4" name="Rectangle 3"/>
          <p:cNvSpPr/>
          <p:nvPr/>
        </p:nvSpPr>
        <p:spPr>
          <a:xfrm>
            <a:off x="5876143" y="6046528"/>
            <a:ext cx="3474669" cy="369332"/>
          </a:xfrm>
          <a:prstGeom prst="rect">
            <a:avLst/>
          </a:prstGeom>
        </p:spPr>
        <p:txBody>
          <a:bodyPr wrap="none">
            <a:spAutoFit/>
          </a:bodyPr>
          <a:lstStyle/>
          <a:p>
            <a:r>
              <a:rPr lang="en-CA" dirty="0"/>
              <a:t>http://</a:t>
            </a:r>
            <a:r>
              <a:rPr lang="en-CA" dirty="0">
                <a:hlinkClick r:id="rId3"/>
              </a:rPr>
              <a:t>poisotlab.io/summerschool</a:t>
            </a:r>
            <a:r>
              <a:rPr lang="en-CA" dirty="0"/>
              <a:t>/</a:t>
            </a:r>
          </a:p>
        </p:txBody>
      </p:sp>
    </p:spTree>
    <p:extLst>
      <p:ext uri="{BB962C8B-B14F-4D97-AF65-F5344CB8AC3E}">
        <p14:creationId xmlns:p14="http://schemas.microsoft.com/office/powerpoint/2010/main" val="2935009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9" name="Groupe 8"/>
          <p:cNvGrpSpPr/>
          <p:nvPr/>
        </p:nvGrpSpPr>
        <p:grpSpPr>
          <a:xfrm>
            <a:off x="3923070" y="778843"/>
            <a:ext cx="8111613" cy="4796047"/>
            <a:chOff x="0" y="0"/>
            <a:chExt cx="12192000" cy="6858000"/>
          </a:xfrm>
        </p:grpSpPr>
        <p:pic>
          <p:nvPicPr>
            <p:cNvPr id="10" name="Image 9"/>
            <p:cNvPicPr>
              <a:picLocks noChangeAspect="1"/>
            </p:cNvPicPr>
            <p:nvPr/>
          </p:nvPicPr>
          <p:blipFill rotWithShape="1">
            <a:blip r:embed="rId2">
              <a:extLst>
                <a:ext uri="{28A0092B-C50C-407E-A947-70E740481C1C}">
                  <a14:useLocalDpi xmlns:a14="http://schemas.microsoft.com/office/drawing/2010/main" val="0"/>
                </a:ext>
              </a:extLst>
            </a:blip>
            <a:srcRect t="17289"/>
            <a:stretch/>
          </p:blipFill>
          <p:spPr>
            <a:xfrm>
              <a:off x="0" y="0"/>
              <a:ext cx="12192000" cy="3949216"/>
            </a:xfrm>
            <a:prstGeom prst="rect">
              <a:avLst/>
            </a:prstGeom>
          </p:spPr>
        </p:pic>
        <p:pic>
          <p:nvPicPr>
            <p:cNvPr id="11" name="Imag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0268" y="3771899"/>
              <a:ext cx="4114803" cy="3086101"/>
            </a:xfrm>
            <a:prstGeom prst="rect">
              <a:avLst/>
            </a:prstGeom>
          </p:spPr>
        </p:pic>
        <p:pic>
          <p:nvPicPr>
            <p:cNvPr id="12" name="Imag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6334" y="3771897"/>
              <a:ext cx="4114803" cy="3086103"/>
            </a:xfrm>
            <a:prstGeom prst="rect">
              <a:avLst/>
            </a:prstGeom>
          </p:spPr>
        </p:pic>
        <p:pic>
          <p:nvPicPr>
            <p:cNvPr id="13" name="Imag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771898"/>
              <a:ext cx="4114803" cy="3086101"/>
            </a:xfrm>
            <a:prstGeom prst="rect">
              <a:avLst/>
            </a:prstGeom>
          </p:spPr>
        </p:pic>
      </p:grpSp>
      <p:sp>
        <p:nvSpPr>
          <p:cNvPr id="14" name="Shape 71"/>
          <p:cNvSpPr txBox="1">
            <a:spLocks/>
          </p:cNvSpPr>
          <p:nvPr/>
        </p:nvSpPr>
        <p:spPr>
          <a:xfrm>
            <a:off x="172572" y="2415915"/>
            <a:ext cx="3971048" cy="2509903"/>
          </a:xfrm>
          <a:prstGeom prst="rect">
            <a:avLst/>
          </a:prstGeom>
        </p:spPr>
        <p:txBody>
          <a:bodyPr vert="horz" lIns="121900" tIns="121900" rIns="121900" bIns="121900" rtlCol="0" anchor="t" anchorCtr="0">
            <a:no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ctr"/>
            <a:r>
              <a:rPr lang="en" sz="4000" b="1" dirty="0">
                <a:solidFill>
                  <a:schemeClr val="bg1"/>
                </a:solidFill>
                <a:latin typeface="Raleway" panose="020B0503030101060003" pitchFamily="34" charset="0"/>
                <a:ea typeface="Montserrat"/>
                <a:cs typeface="Montserrat"/>
                <a:sym typeface="Montserrat"/>
              </a:rPr>
              <a:t>Comment en apprendre plus?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spTree>
    <p:extLst>
      <p:ext uri="{BB962C8B-B14F-4D97-AF65-F5344CB8AC3E}">
        <p14:creationId xmlns:p14="http://schemas.microsoft.com/office/powerpoint/2010/main" val="29228118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Shape 71"/>
          <p:cNvSpPr txBox="1">
            <a:spLocks/>
          </p:cNvSpPr>
          <p:nvPr/>
        </p:nvSpPr>
        <p:spPr>
          <a:xfrm>
            <a:off x="172572" y="2415915"/>
            <a:ext cx="3971048" cy="2509903"/>
          </a:xfrm>
          <a:prstGeom prst="rect">
            <a:avLst/>
          </a:prstGeom>
        </p:spPr>
        <p:txBody>
          <a:bodyPr vert="horz" lIns="121900" tIns="121900" rIns="121900" bIns="121900" rtlCol="0" anchor="t" anchorCtr="0">
            <a:noAutofit/>
          </a:bodyPr>
          <a:lstStyle>
            <a:lvl1pPr algn="l" defTabSz="914400" rtl="0" eaLnBrk="1" latinLnBrk="0" hangingPunct="1">
              <a:lnSpc>
                <a:spcPct val="90000"/>
              </a:lnSpc>
              <a:spcBef>
                <a:spcPts val="0"/>
              </a:spcBef>
              <a:buNone/>
              <a:defRPr sz="4400" kern="1200">
                <a:solidFill>
                  <a:schemeClr val="tx1"/>
                </a:solidFill>
                <a:latin typeface="+mj-lt"/>
                <a:ea typeface="+mj-ea"/>
                <a:cs typeface="+mj-cs"/>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algn="ctr"/>
            <a:r>
              <a:rPr lang="en" sz="4000" b="1" dirty="0">
                <a:solidFill>
                  <a:schemeClr val="bg1"/>
                </a:solidFill>
                <a:latin typeface="Raleway" panose="020B0503030101060003" pitchFamily="34" charset="0"/>
                <a:ea typeface="Montserrat"/>
                <a:cs typeface="Montserrat"/>
                <a:sym typeface="Montserrat"/>
              </a:rPr>
              <a:t>Comment en apprendre plus?</a:t>
            </a:r>
            <a:br>
              <a:rPr lang="en" sz="4000" dirty="0">
                <a:solidFill>
                  <a:schemeClr val="bg1"/>
                </a:solidFill>
                <a:latin typeface="Raleway" panose="020B0503030101060003" pitchFamily="34" charset="0"/>
                <a:ea typeface="Roboto"/>
                <a:cs typeface="Roboto"/>
                <a:sym typeface="Roboto"/>
              </a:rPr>
            </a:br>
            <a:endParaRPr lang="en" sz="4000" b="1" dirty="0">
              <a:solidFill>
                <a:schemeClr val="bg1"/>
              </a:solidFill>
              <a:latin typeface="Raleway" panose="020B0503030101060003" pitchFamily="34" charset="0"/>
              <a:ea typeface="Montserrat"/>
              <a:cs typeface="Montserrat"/>
              <a:sym typeface="Montserrat"/>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078" y="1468694"/>
            <a:ext cx="6096000" cy="4038600"/>
          </a:xfrm>
          <a:prstGeom prst="rect">
            <a:avLst/>
          </a:prstGeom>
        </p:spPr>
      </p:pic>
      <p:sp>
        <p:nvSpPr>
          <p:cNvPr id="4" name="ZoneTexte 3"/>
          <p:cNvSpPr txBox="1"/>
          <p:nvPr/>
        </p:nvSpPr>
        <p:spPr>
          <a:xfrm>
            <a:off x="4626078" y="5045629"/>
            <a:ext cx="1954125" cy="923330"/>
          </a:xfrm>
          <a:prstGeom prst="rect">
            <a:avLst/>
          </a:prstGeom>
          <a:noFill/>
        </p:spPr>
        <p:txBody>
          <a:bodyPr wrap="none" rtlCol="0">
            <a:spAutoFit/>
          </a:bodyPr>
          <a:lstStyle/>
          <a:p>
            <a:r>
              <a:rPr lang="en-CA" i="1" dirty="0">
                <a:solidFill>
                  <a:schemeClr val="bg1"/>
                </a:solidFill>
              </a:rPr>
              <a:t>Flickr: </a:t>
            </a:r>
            <a:r>
              <a:rPr lang="en-CA" dirty="0" err="1">
                <a:solidFill>
                  <a:schemeClr val="bg1"/>
                </a:solidFill>
              </a:rPr>
              <a:t>Szoki</a:t>
            </a:r>
            <a:r>
              <a:rPr lang="en-CA" dirty="0">
                <a:solidFill>
                  <a:schemeClr val="bg1"/>
                </a:solidFill>
              </a:rPr>
              <a:t> Adams</a:t>
            </a:r>
            <a:br>
              <a:rPr lang="en-CA" dirty="0">
                <a:solidFill>
                  <a:schemeClr val="bg1"/>
                </a:solidFill>
              </a:rPr>
            </a:br>
            <a:br>
              <a:rPr lang="en-CA" dirty="0">
                <a:solidFill>
                  <a:schemeClr val="bg1"/>
                </a:solidFill>
              </a:rPr>
            </a:br>
            <a:endParaRPr lang="en-CA" i="1" dirty="0">
              <a:solidFill>
                <a:schemeClr val="bg1"/>
              </a:solidFill>
            </a:endParaRPr>
          </a:p>
        </p:txBody>
      </p:sp>
    </p:spTree>
    <p:extLst>
      <p:ext uri="{BB962C8B-B14F-4D97-AF65-F5344CB8AC3E}">
        <p14:creationId xmlns:p14="http://schemas.microsoft.com/office/powerpoint/2010/main" val="1078661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3604335" y="2696868"/>
            <a:ext cx="4981107" cy="1200329"/>
          </a:xfrm>
          <a:prstGeom prst="rect">
            <a:avLst/>
          </a:prstGeom>
        </p:spPr>
        <p:txBody>
          <a:bodyPr wrap="none">
            <a:spAutoFit/>
          </a:bodyPr>
          <a:lstStyle/>
          <a:p>
            <a:r>
              <a:rPr lang="en-CA" dirty="0">
                <a:solidFill>
                  <a:schemeClr val="bg1"/>
                </a:solidFill>
                <a:latin typeface="Open Sans"/>
              </a:rPr>
              <a:t>Icon made by </a:t>
            </a:r>
          </a:p>
          <a:p>
            <a:pPr marL="285750" indent="-285750">
              <a:buFont typeface="Arial" panose="020B0604020202020204" pitchFamily="34" charset="0"/>
              <a:buChar char="•"/>
            </a:pPr>
            <a:r>
              <a:rPr lang="en-CA" dirty="0" err="1">
                <a:solidFill>
                  <a:schemeClr val="bg1"/>
                </a:solidFill>
                <a:latin typeface="Open Sans"/>
              </a:rPr>
              <a:t>Freepik</a:t>
            </a:r>
            <a:r>
              <a:rPr lang="en-CA" dirty="0">
                <a:solidFill>
                  <a:schemeClr val="bg1"/>
                </a:solidFill>
                <a:latin typeface="Open Sans"/>
              </a:rPr>
              <a:t> from </a:t>
            </a:r>
            <a:r>
              <a:rPr lang="en-CA" dirty="0">
                <a:solidFill>
                  <a:schemeClr val="bg1"/>
                </a:solidFill>
                <a:latin typeface="Open Sans"/>
                <a:hlinkClick r:id="rId2" tooltip="Flaticon"/>
              </a:rPr>
              <a:t>www.flaticon.com</a:t>
            </a:r>
            <a:endParaRPr lang="en-CA" dirty="0">
              <a:solidFill>
                <a:schemeClr val="bg1"/>
              </a:solidFill>
              <a:latin typeface="Open Sans"/>
            </a:endParaRPr>
          </a:p>
          <a:p>
            <a:pPr marL="285750" indent="-285750">
              <a:buFont typeface="Arial" panose="020B0604020202020204" pitchFamily="34" charset="0"/>
              <a:buChar char="•"/>
            </a:pPr>
            <a:r>
              <a:rPr lang="en-CA" dirty="0">
                <a:solidFill>
                  <a:schemeClr val="bg1"/>
                </a:solidFill>
                <a:hlinkClick r:id="rId3"/>
              </a:rPr>
              <a:t>Pixel Buddha</a:t>
            </a:r>
            <a:r>
              <a:rPr lang="en-CA" dirty="0">
                <a:solidFill>
                  <a:schemeClr val="bg1"/>
                </a:solidFill>
              </a:rPr>
              <a:t> from </a:t>
            </a:r>
            <a:r>
              <a:rPr lang="en-CA" dirty="0">
                <a:solidFill>
                  <a:schemeClr val="bg1"/>
                </a:solidFill>
                <a:hlinkClick r:id="rId2" tooltip="Flaticon"/>
              </a:rPr>
              <a:t>www.flaticon.com</a:t>
            </a:r>
            <a:endParaRPr lang="en-CA" dirty="0">
              <a:solidFill>
                <a:schemeClr val="bg1"/>
              </a:solidFill>
            </a:endParaRPr>
          </a:p>
          <a:p>
            <a:pPr marL="285750" indent="-285750">
              <a:buFont typeface="Arial" panose="020B0604020202020204" pitchFamily="34" charset="0"/>
              <a:buChar char="•"/>
            </a:pPr>
            <a:r>
              <a:rPr lang="en-CA" dirty="0" err="1">
                <a:solidFill>
                  <a:schemeClr val="bg1"/>
                </a:solidFill>
                <a:latin typeface="Open Sans"/>
              </a:rPr>
              <a:t>Madebyoliver</a:t>
            </a:r>
            <a:r>
              <a:rPr lang="en-CA" dirty="0">
                <a:solidFill>
                  <a:schemeClr val="bg1"/>
                </a:solidFill>
                <a:latin typeface="Open Sans"/>
              </a:rPr>
              <a:t> from </a:t>
            </a:r>
            <a:r>
              <a:rPr lang="en-CA" dirty="0">
                <a:solidFill>
                  <a:schemeClr val="bg1"/>
                </a:solidFill>
                <a:latin typeface="Open Sans"/>
                <a:hlinkClick r:id="rId2" tooltip="Flaticon"/>
              </a:rPr>
              <a:t>www.flaticon.com </a:t>
            </a:r>
            <a:r>
              <a:rPr lang="en-CA" dirty="0">
                <a:solidFill>
                  <a:schemeClr val="bg1"/>
                </a:solidFill>
              </a:rPr>
              <a:t> </a:t>
            </a:r>
            <a:r>
              <a:rPr lang="en-CA" dirty="0">
                <a:solidFill>
                  <a:srgbClr val="111111"/>
                </a:solidFill>
                <a:latin typeface="Open Sans"/>
              </a:rPr>
              <a:t> </a:t>
            </a:r>
            <a:endParaRPr lang="en-CA" dirty="0"/>
          </a:p>
        </p:txBody>
      </p:sp>
      <p:sp>
        <p:nvSpPr>
          <p:cNvPr id="5" name="Rectangle 4"/>
          <p:cNvSpPr/>
          <p:nvPr/>
        </p:nvSpPr>
        <p:spPr>
          <a:xfrm>
            <a:off x="5122650" y="4409457"/>
            <a:ext cx="248786" cy="369332"/>
          </a:xfrm>
          <a:prstGeom prst="rect">
            <a:avLst/>
          </a:prstGeom>
        </p:spPr>
        <p:txBody>
          <a:bodyPr wrap="none">
            <a:spAutoFit/>
          </a:bodyPr>
          <a:lstStyle/>
          <a:p>
            <a:r>
              <a:rPr lang="en-CA" dirty="0">
                <a:solidFill>
                  <a:srgbClr val="333333"/>
                </a:solidFill>
                <a:latin typeface="Varela Round"/>
              </a:rPr>
              <a:t> </a:t>
            </a:r>
            <a:endParaRPr lang="en-CA" dirty="0"/>
          </a:p>
        </p:txBody>
      </p:sp>
    </p:spTree>
    <p:extLst>
      <p:ext uri="{BB962C8B-B14F-4D97-AF65-F5344CB8AC3E}">
        <p14:creationId xmlns:p14="http://schemas.microsoft.com/office/powerpoint/2010/main" val="2195518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235" y="454864"/>
            <a:ext cx="9607049" cy="6403136"/>
          </a:xfrm>
          <a:prstGeom prst="rect">
            <a:avLst/>
          </a:prstGeom>
        </p:spPr>
      </p:pic>
      <p:sp>
        <p:nvSpPr>
          <p:cNvPr id="4" name="Rectangle 3"/>
          <p:cNvSpPr/>
          <p:nvPr/>
        </p:nvSpPr>
        <p:spPr>
          <a:xfrm>
            <a:off x="1513235" y="6534834"/>
            <a:ext cx="6096000" cy="646331"/>
          </a:xfrm>
          <a:prstGeom prst="rect">
            <a:avLst/>
          </a:prstGeom>
        </p:spPr>
        <p:txBody>
          <a:bodyPr>
            <a:spAutoFit/>
          </a:bodyPr>
          <a:lstStyle/>
          <a:p>
            <a:r>
              <a:rPr lang="en-CA" dirty="0">
                <a:solidFill>
                  <a:schemeClr val="bg1"/>
                </a:solidFill>
                <a:latin typeface="Proxima Nova"/>
              </a:rPr>
              <a:t>Flickr: </a:t>
            </a:r>
            <a:r>
              <a:rPr lang="en-CA" dirty="0" err="1">
                <a:solidFill>
                  <a:schemeClr val="bg1"/>
                </a:solidFill>
                <a:latin typeface="Proxima Nova"/>
              </a:rPr>
              <a:t>AppleDave</a:t>
            </a:r>
            <a:br>
              <a:rPr lang="en-CA" dirty="0">
                <a:solidFill>
                  <a:schemeClr val="bg1"/>
                </a:solidFill>
              </a:rPr>
            </a:br>
            <a:endParaRPr lang="en-CA" dirty="0">
              <a:solidFill>
                <a:schemeClr val="bg1"/>
              </a:solidFill>
            </a:endParaRPr>
          </a:p>
        </p:txBody>
      </p:sp>
      <p:sp>
        <p:nvSpPr>
          <p:cNvPr id="5" name="ZoneTexte 4"/>
          <p:cNvSpPr txBox="1"/>
          <p:nvPr/>
        </p:nvSpPr>
        <p:spPr>
          <a:xfrm>
            <a:off x="619433" y="0"/>
            <a:ext cx="6072496" cy="707886"/>
          </a:xfrm>
          <a:prstGeom prst="rect">
            <a:avLst/>
          </a:prstGeom>
          <a:noFill/>
        </p:spPr>
        <p:txBody>
          <a:bodyPr wrap="none" rtlCol="0">
            <a:spAutoFit/>
          </a:bodyPr>
          <a:lstStyle/>
          <a:p>
            <a:r>
              <a:rPr lang="fr-CA" sz="4000" dirty="0">
                <a:solidFill>
                  <a:schemeClr val="bg1"/>
                </a:solidFill>
                <a:latin typeface="Raleway SemiBold" panose="020B0703030101060003" pitchFamily="34" charset="0"/>
              </a:rPr>
              <a:t>Nos outils collaboratifs…</a:t>
            </a:r>
          </a:p>
        </p:txBody>
      </p:sp>
    </p:spTree>
    <p:extLst>
      <p:ext uri="{BB962C8B-B14F-4D97-AF65-F5344CB8AC3E}">
        <p14:creationId xmlns:p14="http://schemas.microsoft.com/office/powerpoint/2010/main" val="2922215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l="-462" t="16895" r="462"/>
          <a:stretch/>
        </p:blipFill>
        <p:spPr>
          <a:xfrm>
            <a:off x="785380" y="507422"/>
            <a:ext cx="3000375" cy="1405581"/>
          </a:xfrm>
          <a:prstGeom prst="rect">
            <a:avLst/>
          </a:prstGeom>
        </p:spPr>
      </p:pic>
      <p:pic>
        <p:nvPicPr>
          <p:cNvPr id="3" name="Picture 10" descr="bioRxiv"/>
          <p:cNvPicPr>
            <a:picLocks noChangeAspect="1" noChangeArrowheads="1"/>
          </p:cNvPicPr>
          <p:nvPr/>
        </p:nvPicPr>
        <p:blipFill rotWithShape="1">
          <a:blip r:embed="rId3">
            <a:extLst>
              <a:ext uri="{28A0092B-C50C-407E-A947-70E740481C1C}">
                <a14:useLocalDpi xmlns:a14="http://schemas.microsoft.com/office/drawing/2010/main" val="0"/>
              </a:ext>
            </a:extLst>
          </a:blip>
          <a:srcRect l="38590"/>
          <a:stretch/>
        </p:blipFill>
        <p:spPr bwMode="auto">
          <a:xfrm>
            <a:off x="6815358" y="816821"/>
            <a:ext cx="3520133" cy="13412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iki.datadryad.org/images/9/91/Dryad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6597" y="1913003"/>
            <a:ext cx="2760026" cy="15426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s://upload.wikimedia.org/wikipedia/commons/thumb/d/df/Figshare_logo.svg/2000px-Figshare_logo.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699" y="2430373"/>
            <a:ext cx="2694874" cy="8327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zenod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3173" y="3162732"/>
            <a:ext cx="2276738" cy="91069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07479" y="4507270"/>
            <a:ext cx="1685313" cy="1400917"/>
          </a:xfrm>
          <a:prstGeom prst="rect">
            <a:avLst/>
          </a:prstGeom>
        </p:spPr>
      </p:pic>
      <p:pic>
        <p:nvPicPr>
          <p:cNvPr id="9" name="Picture 4" descr="https://www.dataone.org/sites/all/images/DataONE_LOG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83725" y="5123538"/>
            <a:ext cx="2705218" cy="64249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r open sci tal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72836" y="4185974"/>
            <a:ext cx="4330844" cy="1707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536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ZoneTexte 1"/>
          <p:cNvSpPr txBox="1"/>
          <p:nvPr/>
        </p:nvSpPr>
        <p:spPr>
          <a:xfrm>
            <a:off x="3957609" y="2449081"/>
            <a:ext cx="4538422" cy="1015663"/>
          </a:xfrm>
          <a:prstGeom prst="rect">
            <a:avLst/>
          </a:prstGeom>
          <a:noFill/>
        </p:spPr>
        <p:txBody>
          <a:bodyPr wrap="none" rtlCol="0">
            <a:spAutoFit/>
          </a:bodyPr>
          <a:lstStyle/>
          <a:p>
            <a:pPr algn="ctr"/>
            <a:r>
              <a:rPr lang="fr-CA" sz="6000" dirty="0">
                <a:solidFill>
                  <a:schemeClr val="bg1"/>
                </a:solidFill>
                <a:latin typeface="Raleway SemiBold" panose="020B0703030101060003" pitchFamily="34" charset="0"/>
              </a:rPr>
              <a:t>1- L’écriture</a:t>
            </a:r>
            <a:endParaRPr lang="en-CA" sz="6000" dirty="0">
              <a:solidFill>
                <a:schemeClr val="bg1"/>
              </a:solidFill>
              <a:latin typeface="Raleway SemiBold" panose="020B0703030101060003" pitchFamily="34" charset="0"/>
            </a:endParaRPr>
          </a:p>
        </p:txBody>
      </p:sp>
    </p:spTree>
    <p:extLst>
      <p:ext uri="{BB962C8B-B14F-4D97-AF65-F5344CB8AC3E}">
        <p14:creationId xmlns:p14="http://schemas.microsoft.com/office/powerpoint/2010/main" val="4169845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8642" y="6211669"/>
            <a:ext cx="6096000" cy="646331"/>
          </a:xfrm>
          <a:prstGeom prst="rect">
            <a:avLst/>
          </a:prstGeom>
        </p:spPr>
        <p:txBody>
          <a:bodyPr>
            <a:spAutoFit/>
          </a:bodyPr>
          <a:lstStyle/>
          <a:p>
            <a:br>
              <a:rPr lang="en-CA" dirty="0"/>
            </a:br>
            <a:r>
              <a:rPr lang="en-CA" dirty="0">
                <a:solidFill>
                  <a:schemeClr val="bg1"/>
                </a:solidFill>
                <a:latin typeface="+mj-lt"/>
              </a:rPr>
              <a:t>modified from Benjamin Wilcox on SlideShare</a:t>
            </a:r>
          </a:p>
        </p:txBody>
      </p:sp>
      <p:pic>
        <p:nvPicPr>
          <p:cNvPr id="15" name="Shape 59"/>
          <p:cNvPicPr preferRelativeResize="0"/>
          <p:nvPr/>
        </p:nvPicPr>
        <p:blipFill>
          <a:blip r:embed="rId2">
            <a:alphaModFix/>
          </a:blip>
          <a:stretch>
            <a:fillRect/>
          </a:stretch>
        </p:blipFill>
        <p:spPr>
          <a:xfrm>
            <a:off x="2359742" y="1445340"/>
            <a:ext cx="7848082" cy="4597615"/>
          </a:xfrm>
          <a:prstGeom prst="rect">
            <a:avLst/>
          </a:prstGeom>
          <a:noFill/>
          <a:ln>
            <a:noFill/>
          </a:ln>
        </p:spPr>
      </p:pic>
      <p:sp>
        <p:nvSpPr>
          <p:cNvPr id="5" name="ZoneTexte 4"/>
          <p:cNvSpPr txBox="1"/>
          <p:nvPr/>
        </p:nvSpPr>
        <p:spPr>
          <a:xfrm>
            <a:off x="191729" y="324464"/>
            <a:ext cx="2787943" cy="707886"/>
          </a:xfrm>
          <a:prstGeom prst="rect">
            <a:avLst/>
          </a:prstGeom>
          <a:noFill/>
        </p:spPr>
        <p:txBody>
          <a:bodyPr wrap="none" rtlCol="0">
            <a:spAutoFit/>
          </a:bodyPr>
          <a:lstStyle/>
          <a:p>
            <a:r>
              <a:rPr lang="fr-CA" sz="4000" dirty="0">
                <a:solidFill>
                  <a:schemeClr val="bg1"/>
                </a:solidFill>
                <a:latin typeface="Raleway SemiBold" panose="020B0703030101060003" pitchFamily="34" charset="0"/>
              </a:rPr>
              <a:t>Nos fichier</a:t>
            </a:r>
          </a:p>
        </p:txBody>
      </p:sp>
    </p:spTree>
    <p:extLst>
      <p:ext uri="{BB962C8B-B14F-4D97-AF65-F5344CB8AC3E}">
        <p14:creationId xmlns:p14="http://schemas.microsoft.com/office/powerpoint/2010/main" val="905090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695" y="1475352"/>
            <a:ext cx="1649053" cy="1649053"/>
          </a:xfrm>
          <a:prstGeom prst="rect">
            <a:avLst/>
          </a:prstGeom>
        </p:spPr>
      </p:pic>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2782" y="2055689"/>
            <a:ext cx="1357367" cy="1357367"/>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718" y="5227467"/>
            <a:ext cx="1205431" cy="1205431"/>
          </a:xfrm>
          <a:prstGeom prst="rect">
            <a:avLst/>
          </a:prstGeom>
        </p:spPr>
      </p:pic>
      <p:sp>
        <p:nvSpPr>
          <p:cNvPr id="8" name="Flèche : bas 11"/>
          <p:cNvSpPr/>
          <p:nvPr/>
        </p:nvSpPr>
        <p:spPr>
          <a:xfrm rot="4186797">
            <a:off x="7940346" y="2422091"/>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Flèche : bas 11"/>
          <p:cNvSpPr/>
          <p:nvPr/>
        </p:nvSpPr>
        <p:spPr>
          <a:xfrm rot="17128177">
            <a:off x="2471555" y="1947960"/>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Flèche : bas 11"/>
          <p:cNvSpPr/>
          <p:nvPr/>
        </p:nvSpPr>
        <p:spPr>
          <a:xfrm rot="7395854">
            <a:off x="8024150" y="4510978"/>
            <a:ext cx="692242" cy="1248282"/>
          </a:xfrm>
          <a:custGeom>
            <a:avLst/>
            <a:gdLst>
              <a:gd name="connsiteX0" fmla="*/ 0 w 909003"/>
              <a:gd name="connsiteY0" fmla="*/ 770151 h 1224652"/>
              <a:gd name="connsiteX1" fmla="*/ 227251 w 909003"/>
              <a:gd name="connsiteY1" fmla="*/ 770151 h 1224652"/>
              <a:gd name="connsiteX2" fmla="*/ 227251 w 909003"/>
              <a:gd name="connsiteY2" fmla="*/ 0 h 1224652"/>
              <a:gd name="connsiteX3" fmla="*/ 681752 w 909003"/>
              <a:gd name="connsiteY3" fmla="*/ 0 h 1224652"/>
              <a:gd name="connsiteX4" fmla="*/ 681752 w 909003"/>
              <a:gd name="connsiteY4" fmla="*/ 770151 h 1224652"/>
              <a:gd name="connsiteX5" fmla="*/ 909003 w 909003"/>
              <a:gd name="connsiteY5" fmla="*/ 770151 h 1224652"/>
              <a:gd name="connsiteX6" fmla="*/ 454502 w 909003"/>
              <a:gd name="connsiteY6" fmla="*/ 1224652 h 1224652"/>
              <a:gd name="connsiteX7" fmla="*/ 0 w 909003"/>
              <a:gd name="connsiteY7" fmla="*/ 770151 h 1224652"/>
              <a:gd name="connsiteX0" fmla="*/ 0 w 909003"/>
              <a:gd name="connsiteY0" fmla="*/ 773055 h 1227556"/>
              <a:gd name="connsiteX1" fmla="*/ 227251 w 909003"/>
              <a:gd name="connsiteY1" fmla="*/ 773055 h 1227556"/>
              <a:gd name="connsiteX2" fmla="*/ 227251 w 909003"/>
              <a:gd name="connsiteY2" fmla="*/ 2904 h 1227556"/>
              <a:gd name="connsiteX3" fmla="*/ 473384 w 909003"/>
              <a:gd name="connsiteY3" fmla="*/ 0 h 1227556"/>
              <a:gd name="connsiteX4" fmla="*/ 681752 w 909003"/>
              <a:gd name="connsiteY4" fmla="*/ 773055 h 1227556"/>
              <a:gd name="connsiteX5" fmla="*/ 909003 w 909003"/>
              <a:gd name="connsiteY5" fmla="*/ 773055 h 1227556"/>
              <a:gd name="connsiteX6" fmla="*/ 454502 w 909003"/>
              <a:gd name="connsiteY6" fmla="*/ 1227556 h 1227556"/>
              <a:gd name="connsiteX7" fmla="*/ 0 w 909003"/>
              <a:gd name="connsiteY7" fmla="*/ 773055 h 1227556"/>
              <a:gd name="connsiteX0" fmla="*/ 0 w 909003"/>
              <a:gd name="connsiteY0" fmla="*/ 778755 h 1233256"/>
              <a:gd name="connsiteX1" fmla="*/ 227251 w 909003"/>
              <a:gd name="connsiteY1" fmla="*/ 778755 h 1233256"/>
              <a:gd name="connsiteX2" fmla="*/ 475460 w 909003"/>
              <a:gd name="connsiteY2" fmla="*/ 0 h 1233256"/>
              <a:gd name="connsiteX3" fmla="*/ 473384 w 909003"/>
              <a:gd name="connsiteY3" fmla="*/ 5700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8755 h 1233256"/>
              <a:gd name="connsiteX1" fmla="*/ 227251 w 909003"/>
              <a:gd name="connsiteY1" fmla="*/ 778755 h 1233256"/>
              <a:gd name="connsiteX2" fmla="*/ 475460 w 909003"/>
              <a:gd name="connsiteY2" fmla="*/ 0 h 1233256"/>
              <a:gd name="connsiteX3" fmla="*/ 564358 w 909003"/>
              <a:gd name="connsiteY3" fmla="*/ 6324 h 1233256"/>
              <a:gd name="connsiteX4" fmla="*/ 681752 w 909003"/>
              <a:gd name="connsiteY4" fmla="*/ 778755 h 1233256"/>
              <a:gd name="connsiteX5" fmla="*/ 909003 w 909003"/>
              <a:gd name="connsiteY5" fmla="*/ 778755 h 1233256"/>
              <a:gd name="connsiteX6" fmla="*/ 454502 w 909003"/>
              <a:gd name="connsiteY6" fmla="*/ 1233256 h 1233256"/>
              <a:gd name="connsiteX7" fmla="*/ 0 w 909003"/>
              <a:gd name="connsiteY7" fmla="*/ 778755 h 1233256"/>
              <a:gd name="connsiteX0" fmla="*/ 0 w 909003"/>
              <a:gd name="connsiteY0" fmla="*/ 772431 h 1226932"/>
              <a:gd name="connsiteX1" fmla="*/ 227251 w 909003"/>
              <a:gd name="connsiteY1" fmla="*/ 772431 h 1226932"/>
              <a:gd name="connsiteX2" fmla="*/ 420231 w 909003"/>
              <a:gd name="connsiteY2" fmla="*/ 381 h 1226932"/>
              <a:gd name="connsiteX3" fmla="*/ 564358 w 909003"/>
              <a:gd name="connsiteY3" fmla="*/ 0 h 1226932"/>
              <a:gd name="connsiteX4" fmla="*/ 681752 w 909003"/>
              <a:gd name="connsiteY4" fmla="*/ 772431 h 1226932"/>
              <a:gd name="connsiteX5" fmla="*/ 909003 w 909003"/>
              <a:gd name="connsiteY5" fmla="*/ 772431 h 1226932"/>
              <a:gd name="connsiteX6" fmla="*/ 454502 w 909003"/>
              <a:gd name="connsiteY6" fmla="*/ 1226932 h 1226932"/>
              <a:gd name="connsiteX7" fmla="*/ 0 w 909003"/>
              <a:gd name="connsiteY7" fmla="*/ 772431 h 1226932"/>
              <a:gd name="connsiteX0" fmla="*/ 0 w 909003"/>
              <a:gd name="connsiteY0" fmla="*/ 779601 h 1234102"/>
              <a:gd name="connsiteX1" fmla="*/ 227251 w 909003"/>
              <a:gd name="connsiteY1" fmla="*/ 779601 h 1234102"/>
              <a:gd name="connsiteX2" fmla="*/ 460925 w 909003"/>
              <a:gd name="connsiteY2" fmla="*/ 0 h 1234102"/>
              <a:gd name="connsiteX3" fmla="*/ 564358 w 909003"/>
              <a:gd name="connsiteY3" fmla="*/ 7170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521095 w 909003"/>
              <a:gd name="connsiteY3" fmla="*/ 8736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 name="connsiteX0" fmla="*/ 0 w 909003"/>
              <a:gd name="connsiteY0" fmla="*/ 779601 h 1234102"/>
              <a:gd name="connsiteX1" fmla="*/ 227251 w 909003"/>
              <a:gd name="connsiteY1" fmla="*/ 779601 h 1234102"/>
              <a:gd name="connsiteX2" fmla="*/ 460925 w 909003"/>
              <a:gd name="connsiteY2" fmla="*/ 0 h 1234102"/>
              <a:gd name="connsiteX3" fmla="*/ 479367 w 909003"/>
              <a:gd name="connsiteY3" fmla="*/ 3975 h 1234102"/>
              <a:gd name="connsiteX4" fmla="*/ 681752 w 909003"/>
              <a:gd name="connsiteY4" fmla="*/ 779601 h 1234102"/>
              <a:gd name="connsiteX5" fmla="*/ 909003 w 909003"/>
              <a:gd name="connsiteY5" fmla="*/ 779601 h 1234102"/>
              <a:gd name="connsiteX6" fmla="*/ 454502 w 909003"/>
              <a:gd name="connsiteY6" fmla="*/ 1234102 h 1234102"/>
              <a:gd name="connsiteX7" fmla="*/ 0 w 909003"/>
              <a:gd name="connsiteY7" fmla="*/ 779601 h 123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9003" h="1234102">
                <a:moveTo>
                  <a:pt x="0" y="779601"/>
                </a:moveTo>
                <a:lnTo>
                  <a:pt x="227251" y="779601"/>
                </a:lnTo>
                <a:lnTo>
                  <a:pt x="460925" y="0"/>
                </a:lnTo>
                <a:lnTo>
                  <a:pt x="479367" y="3975"/>
                </a:lnTo>
                <a:lnTo>
                  <a:pt x="681752" y="779601"/>
                </a:lnTo>
                <a:lnTo>
                  <a:pt x="909003" y="779601"/>
                </a:lnTo>
                <a:lnTo>
                  <a:pt x="454502" y="1234102"/>
                </a:lnTo>
                <a:lnTo>
                  <a:pt x="0" y="779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 name="Groupe 10"/>
          <p:cNvGrpSpPr/>
          <p:nvPr/>
        </p:nvGrpSpPr>
        <p:grpSpPr>
          <a:xfrm>
            <a:off x="3135279" y="954952"/>
            <a:ext cx="4590544" cy="4590544"/>
            <a:chOff x="3527006" y="772021"/>
            <a:chExt cx="4590544" cy="4590544"/>
          </a:xfrm>
        </p:grpSpPr>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006" y="772021"/>
              <a:ext cx="4590544" cy="4590544"/>
            </a:xfrm>
            <a:prstGeom prst="rect">
              <a:avLst/>
            </a:prstGeom>
          </p:spPr>
        </p:pic>
        <p:pic>
          <p:nvPicPr>
            <p:cNvPr id="13" name="Imag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9499" y="2447679"/>
              <a:ext cx="1064522" cy="1064522"/>
            </a:xfrm>
            <a:prstGeom prst="rect">
              <a:avLst/>
            </a:prstGeom>
          </p:spPr>
        </p:pic>
        <p:pic>
          <p:nvPicPr>
            <p:cNvPr id="14" name="Imag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54962" y="2246006"/>
              <a:ext cx="1071591" cy="1071591"/>
            </a:xfrm>
            <a:prstGeom prst="rect">
              <a:avLst/>
            </a:prstGeom>
          </p:spPr>
        </p:pic>
        <p:pic>
          <p:nvPicPr>
            <p:cNvPr id="16" name="Imag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0758" y="2741068"/>
              <a:ext cx="1247469" cy="1247469"/>
            </a:xfrm>
            <a:prstGeom prst="rect">
              <a:avLst/>
            </a:prstGeom>
          </p:spPr>
        </p:pic>
        <p:pic>
          <p:nvPicPr>
            <p:cNvPr id="17" name="Imag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0255" y="2900501"/>
              <a:ext cx="1064522" cy="1064522"/>
            </a:xfrm>
            <a:prstGeom prst="rect">
              <a:avLst/>
            </a:prstGeom>
          </p:spPr>
        </p:pic>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05100" y="3276006"/>
              <a:ext cx="1064522" cy="1064522"/>
            </a:xfrm>
            <a:prstGeom prst="rect">
              <a:avLst/>
            </a:prstGeom>
          </p:spPr>
        </p:pic>
        <p:pic>
          <p:nvPicPr>
            <p:cNvPr id="19" name="Imag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4067" y="2409213"/>
              <a:ext cx="1064522" cy="1064522"/>
            </a:xfrm>
            <a:prstGeom prst="rect">
              <a:avLst/>
            </a:prstGeom>
          </p:spPr>
        </p:pic>
        <p:pic>
          <p:nvPicPr>
            <p:cNvPr id="20" name="Imag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1286" y="3218733"/>
              <a:ext cx="1064522" cy="1064522"/>
            </a:xfrm>
            <a:prstGeom prst="rect">
              <a:avLst/>
            </a:prstGeom>
          </p:spPr>
        </p:pic>
      </p:grpSp>
      <p:sp>
        <p:nvSpPr>
          <p:cNvPr id="21" name="ZoneTexte 20"/>
          <p:cNvSpPr txBox="1"/>
          <p:nvPr/>
        </p:nvSpPr>
        <p:spPr>
          <a:xfrm>
            <a:off x="105443" y="6228166"/>
            <a:ext cx="7438255" cy="553998"/>
          </a:xfrm>
          <a:prstGeom prst="rect">
            <a:avLst/>
          </a:prstGeom>
          <a:noFill/>
        </p:spPr>
        <p:txBody>
          <a:bodyPr wrap="none" rtlCol="0">
            <a:spAutoFit/>
          </a:bodyPr>
          <a:lstStyle/>
          <a:p>
            <a:r>
              <a:rPr lang="fr-CA" sz="3000" dirty="0">
                <a:solidFill>
                  <a:schemeClr val="bg1"/>
                </a:solidFill>
                <a:latin typeface="Raleway" panose="020B0503030101060003" pitchFamily="34" charset="0"/>
              </a:rPr>
              <a:t>Problèmes émergents à grande échelle…</a:t>
            </a:r>
            <a:endParaRPr lang="en-CA" sz="3000" dirty="0">
              <a:solidFill>
                <a:schemeClr val="bg1"/>
              </a:solidFill>
              <a:latin typeface="Raleway" panose="020B0503030101060003" pitchFamily="34" charset="0"/>
            </a:endParaRPr>
          </a:p>
        </p:txBody>
      </p:sp>
    </p:spTree>
    <p:extLst>
      <p:ext uri="{BB962C8B-B14F-4D97-AF65-F5344CB8AC3E}">
        <p14:creationId xmlns:p14="http://schemas.microsoft.com/office/powerpoint/2010/main" val="3190919181"/>
      </p:ext>
    </p:extLst>
  </p:cSld>
  <p:clrMapOvr>
    <a:masterClrMapping/>
  </p:clrMapOvr>
</p:sld>
</file>

<file path=ppt/theme/theme1.xml><?xml version="1.0" encoding="utf-8"?>
<a:theme xmlns:a="http://schemas.openxmlformats.org/drawingml/2006/main" name="Office Them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59261</TotalTime>
  <Words>974</Words>
  <Application>Microsoft Office PowerPoint</Application>
  <PresentationFormat>Grand écran</PresentationFormat>
  <Paragraphs>120</Paragraphs>
  <Slides>44</Slides>
  <Notes>8</Notes>
  <HiddenSlides>0</HiddenSlides>
  <MMClips>2</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44</vt:i4>
      </vt:variant>
    </vt:vector>
  </HeadingPairs>
  <TitlesOfParts>
    <vt:vector size="59" baseType="lpstr">
      <vt:lpstr>Arial</vt:lpstr>
      <vt:lpstr>Bernard MT Condensed</vt:lpstr>
      <vt:lpstr>Calibri</vt:lpstr>
      <vt:lpstr>Calibri Light</vt:lpstr>
      <vt:lpstr>Montserrat</vt:lpstr>
      <vt:lpstr>msgothic</vt:lpstr>
      <vt:lpstr>Open Sans</vt:lpstr>
      <vt:lpstr>Proxima Nova</vt:lpstr>
      <vt:lpstr>PT Sans Narrow</vt:lpstr>
      <vt:lpstr>Raleway</vt:lpstr>
      <vt:lpstr>Raleway SemiBold</vt:lpstr>
      <vt:lpstr>Roboto</vt:lpstr>
      <vt:lpstr>Varela Round</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Apprendre de l’histoire L’archivage des version précédentes </vt:lpstr>
      <vt:lpstr>Une machine à remonter le temps L’archivage des version précédentes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Nicolas Fortin St-Gelais</dc:creator>
  <cp:lastModifiedBy>Nicolas Fortin St-Gelais</cp:lastModifiedBy>
  <cp:revision>98</cp:revision>
  <dcterms:created xsi:type="dcterms:W3CDTF">2016-08-17T19:41:21Z</dcterms:created>
  <dcterms:modified xsi:type="dcterms:W3CDTF">2016-11-04T20:14:01Z</dcterms:modified>
</cp:coreProperties>
</file>